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3535" y="2048636"/>
            <a:ext cx="4884928" cy="1922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527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65"/>
              </a:spcBef>
            </a:pPr>
            <a:r>
              <a:rPr dirty="0" spc="-15"/>
              <a:t>ORGANIGRAMA</a:t>
            </a:r>
          </a:p>
          <a:p>
            <a:pPr algn="ctr">
              <a:lnSpc>
                <a:spcPct val="100000"/>
              </a:lnSpc>
              <a:spcBef>
                <a:spcPts val="1385"/>
              </a:spcBef>
            </a:pPr>
            <a:r>
              <a:rPr dirty="0" sz="2400" spc="-15">
                <a:latin typeface="Calibri"/>
                <a:cs typeface="Calibri"/>
              </a:rPr>
              <a:t>Febrer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2024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61554" y="1905000"/>
            <a:ext cx="0" cy="394335"/>
          </a:xfrm>
          <a:custGeom>
            <a:avLst/>
            <a:gdLst/>
            <a:ahLst/>
            <a:cxnLst/>
            <a:rect l="l" t="t" r="r" b="b"/>
            <a:pathLst>
              <a:path w="0" h="394335">
                <a:moveTo>
                  <a:pt x="0" y="0"/>
                </a:moveTo>
                <a:lnTo>
                  <a:pt x="0" y="394080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5449" y="496443"/>
            <a:ext cx="10203180" cy="288925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200" spc="-5">
                <a:latin typeface="Calibri"/>
                <a:cs typeface="Calibri"/>
              </a:rPr>
              <a:t>Negocis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0713" y="874394"/>
            <a:ext cx="1170305" cy="802640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42240" marR="137795" indent="-13970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Anella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Fòrum </a:t>
            </a:r>
            <a:r>
              <a:rPr dirty="0" sz="1200" spc="-254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Carme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Lanuza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46682" y="2308336"/>
            <a:ext cx="1179195" cy="80264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1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Marketing,</a:t>
            </a:r>
            <a:endParaRPr sz="1100">
              <a:latin typeface="Calibri"/>
              <a:cs typeface="Calibri"/>
            </a:endParaRPr>
          </a:p>
          <a:p>
            <a:pPr algn="ctr" marL="169545" marR="163830" indent="1270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Comercial i At. </a:t>
            </a:r>
            <a:r>
              <a:rPr dirty="0" sz="1100" spc="-2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Client Anella i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Fòrum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Gemma</a:t>
            </a:r>
            <a:r>
              <a:rPr dirty="0" sz="1100" spc="-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Ferrus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377" y="3580257"/>
            <a:ext cx="1170940" cy="974725"/>
          </a:xfrm>
          <a:prstGeom prst="rect">
            <a:avLst/>
          </a:prstGeom>
          <a:ln w="12954">
            <a:solidFill>
              <a:srgbClr val="41709C"/>
            </a:solidFill>
          </a:ln>
        </p:spPr>
        <p:txBody>
          <a:bodyPr wrap="square" lIns="0" tIns="111125" rIns="0" bIns="0" rtlCol="0" vert="horz">
            <a:spAutoFit/>
          </a:bodyPr>
          <a:lstStyle/>
          <a:p>
            <a:pPr algn="ctr" marL="122555" marR="116205" indent="-635">
              <a:lnSpc>
                <a:spcPct val="100000"/>
              </a:lnSpc>
              <a:spcBef>
                <a:spcPts val="87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Marketing,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Comercial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At.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Client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Fòrum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Maria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Flo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ensa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40176" y="3580257"/>
            <a:ext cx="1076325" cy="97472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algn="ctr" marL="106680" marR="100330" indent="-635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Comercial</a:t>
            </a:r>
            <a:r>
              <a:rPr dirty="0" sz="1200" spc="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At.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Client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Anella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Montse</a:t>
            </a:r>
            <a:r>
              <a:rPr dirty="0" sz="1200" spc="-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Cases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Teresa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Sala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22019" y="3108960"/>
            <a:ext cx="2539365" cy="471170"/>
            <a:chOff x="922019" y="3108960"/>
            <a:chExt cx="2539365" cy="471170"/>
          </a:xfrm>
        </p:grpSpPr>
        <p:sp>
          <p:nvSpPr>
            <p:cNvPr id="9" name="object 9"/>
            <p:cNvSpPr/>
            <p:nvPr/>
          </p:nvSpPr>
          <p:spPr>
            <a:xfrm>
              <a:off x="925067" y="3108960"/>
              <a:ext cx="2533015" cy="471170"/>
            </a:xfrm>
            <a:custGeom>
              <a:avLst/>
              <a:gdLst/>
              <a:ahLst/>
              <a:cxnLst/>
              <a:rect l="l" t="t" r="r" b="b"/>
              <a:pathLst>
                <a:path w="2533015" h="471170">
                  <a:moveTo>
                    <a:pt x="2532887" y="204215"/>
                  </a:moveTo>
                  <a:lnTo>
                    <a:pt x="2532887" y="470535"/>
                  </a:lnTo>
                </a:path>
                <a:path w="2533015" h="471170">
                  <a:moveTo>
                    <a:pt x="0" y="204215"/>
                  </a:moveTo>
                  <a:lnTo>
                    <a:pt x="0" y="470535"/>
                  </a:lnTo>
                </a:path>
                <a:path w="2533015" h="471170">
                  <a:moveTo>
                    <a:pt x="1310639" y="0"/>
                  </a:moveTo>
                  <a:lnTo>
                    <a:pt x="1310639" y="470915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925448" y="3313557"/>
              <a:ext cx="2533015" cy="0"/>
            </a:xfrm>
            <a:custGeom>
              <a:avLst/>
              <a:gdLst/>
              <a:ahLst/>
              <a:cxnLst/>
              <a:rect l="l" t="t" r="r" b="b"/>
              <a:pathLst>
                <a:path w="2533015" h="0">
                  <a:moveTo>
                    <a:pt x="0" y="0"/>
                  </a:moveTo>
                  <a:lnTo>
                    <a:pt x="2532761" y="0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2217229" y="1898713"/>
            <a:ext cx="8053070" cy="421005"/>
            <a:chOff x="2217229" y="1898713"/>
            <a:chExt cx="8053070" cy="421005"/>
          </a:xfrm>
        </p:grpSpPr>
        <p:sp>
          <p:nvSpPr>
            <p:cNvPr id="12" name="object 12"/>
            <p:cNvSpPr/>
            <p:nvPr/>
          </p:nvSpPr>
          <p:spPr>
            <a:xfrm>
              <a:off x="2223897" y="1905381"/>
              <a:ext cx="8039734" cy="9525"/>
            </a:xfrm>
            <a:custGeom>
              <a:avLst/>
              <a:gdLst/>
              <a:ahLst/>
              <a:cxnLst/>
              <a:rect l="l" t="t" r="r" b="b"/>
              <a:pathLst>
                <a:path w="8039734" h="9525">
                  <a:moveTo>
                    <a:pt x="0" y="0"/>
                  </a:moveTo>
                  <a:lnTo>
                    <a:pt x="8039608" y="9017"/>
                  </a:lnTo>
                </a:path>
              </a:pathLst>
            </a:custGeom>
            <a:ln w="12953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223516" y="1914144"/>
              <a:ext cx="2540" cy="401955"/>
            </a:xfrm>
            <a:custGeom>
              <a:avLst/>
              <a:gdLst/>
              <a:ahLst/>
              <a:cxnLst/>
              <a:rect l="l" t="t" r="r" b="b"/>
              <a:pathLst>
                <a:path w="2539" h="401955">
                  <a:moveTo>
                    <a:pt x="2285" y="0"/>
                  </a:moveTo>
                  <a:lnTo>
                    <a:pt x="0" y="401954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177665" y="2308336"/>
            <a:ext cx="1273175" cy="80264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27940" rIns="0" bIns="0" rtlCol="0" vert="horz">
            <a:spAutoFit/>
          </a:bodyPr>
          <a:lstStyle/>
          <a:p>
            <a:pPr algn="ctr" marL="146050" marR="129539" indent="-1905">
              <a:lnSpc>
                <a:spcPct val="100000"/>
              </a:lnSpc>
              <a:spcBef>
                <a:spcPts val="22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Administració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Qualitat</a:t>
            </a:r>
            <a:r>
              <a:rPr dirty="0" sz="1200" spc="-5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Anella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Fòrum</a:t>
            </a:r>
            <a:endParaRPr sz="1200">
              <a:latin typeface="Calibri"/>
              <a:cs typeface="Calibri"/>
            </a:endParaRPr>
          </a:p>
          <a:p>
            <a:pPr algn="ctr" marL="8255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Marta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Gallego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76134" y="2308336"/>
            <a:ext cx="1371600" cy="80264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6510" rIns="0" bIns="0" rtlCol="0" vert="horz">
            <a:spAutoFit/>
          </a:bodyPr>
          <a:lstStyle/>
          <a:p>
            <a:pPr algn="ctr" marL="123825" marR="116839">
              <a:lnSpc>
                <a:spcPct val="100000"/>
              </a:lnSpc>
              <a:spcBef>
                <a:spcPts val="13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Ope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aci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Anella 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Montserrat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Méndez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Oscar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Roman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40398" y="3580257"/>
            <a:ext cx="1283335" cy="108140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106680" marR="98425" indent="-635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Seguretat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Anella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Pere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Joan</a:t>
            </a:r>
            <a:r>
              <a:rPr dirty="0" sz="12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Remon </a:t>
            </a:r>
            <a:r>
              <a:rPr dirty="0" sz="1200" spc="-254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Ignasi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Xorto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45805" y="3580257"/>
            <a:ext cx="1327150" cy="108140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79375" rIns="0" bIns="0" rtlCol="0" vert="horz">
            <a:spAutoFit/>
          </a:bodyPr>
          <a:lstStyle/>
          <a:p>
            <a:pPr algn="ctr" marL="144145" marR="13652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Producció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Anella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Pablo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Viso</a:t>
            </a:r>
            <a:endParaRPr sz="1200">
              <a:latin typeface="Calibri"/>
              <a:cs typeface="Calibri"/>
            </a:endParaRPr>
          </a:p>
          <a:p>
            <a:pPr algn="ctr" marL="234315" marR="226695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ene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San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h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z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David Díaz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Yago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Alonso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672446" y="2308336"/>
            <a:ext cx="1187450" cy="80264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28270" rIns="0" bIns="0" rtlCol="0" vert="horz">
            <a:spAutoFit/>
          </a:bodyPr>
          <a:lstStyle/>
          <a:p>
            <a:pPr algn="ctr" marL="243840" marR="235585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Ope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aci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ons 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Fòrum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Begoña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Romero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18126" y="1676400"/>
            <a:ext cx="5447665" cy="648970"/>
          </a:xfrm>
          <a:custGeom>
            <a:avLst/>
            <a:gdLst/>
            <a:ahLst/>
            <a:cxnLst/>
            <a:rect l="l" t="t" r="r" b="b"/>
            <a:pathLst>
              <a:path w="5447665" h="648969">
                <a:moveTo>
                  <a:pt x="5447538" y="246887"/>
                </a:moveTo>
                <a:lnTo>
                  <a:pt x="5445252" y="648842"/>
                </a:lnTo>
              </a:path>
              <a:path w="5447665" h="648969">
                <a:moveTo>
                  <a:pt x="0" y="228600"/>
                </a:moveTo>
                <a:lnTo>
                  <a:pt x="0" y="633984"/>
                </a:lnTo>
              </a:path>
              <a:path w="5447665" h="648969">
                <a:moveTo>
                  <a:pt x="1208532" y="0"/>
                </a:moveTo>
                <a:lnTo>
                  <a:pt x="1208532" y="238125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0" name="object 20"/>
          <p:cNvGrpSpPr/>
          <p:nvPr/>
        </p:nvGrpSpPr>
        <p:grpSpPr>
          <a:xfrm>
            <a:off x="6809231" y="3101339"/>
            <a:ext cx="2206625" cy="495300"/>
            <a:chOff x="6809231" y="3101339"/>
            <a:chExt cx="2206625" cy="495300"/>
          </a:xfrm>
        </p:grpSpPr>
        <p:sp>
          <p:nvSpPr>
            <p:cNvPr id="21" name="object 21"/>
            <p:cNvSpPr/>
            <p:nvPr/>
          </p:nvSpPr>
          <p:spPr>
            <a:xfrm>
              <a:off x="6815327" y="3101339"/>
              <a:ext cx="2197100" cy="495300"/>
            </a:xfrm>
            <a:custGeom>
              <a:avLst/>
              <a:gdLst/>
              <a:ahLst/>
              <a:cxnLst/>
              <a:rect l="l" t="t" r="r" b="b"/>
              <a:pathLst>
                <a:path w="2197100" h="495300">
                  <a:moveTo>
                    <a:pt x="2196846" y="228600"/>
                  </a:moveTo>
                  <a:lnTo>
                    <a:pt x="2196846" y="494919"/>
                  </a:lnTo>
                </a:path>
                <a:path w="2197100" h="495300">
                  <a:moveTo>
                    <a:pt x="0" y="211836"/>
                  </a:moveTo>
                  <a:lnTo>
                    <a:pt x="0" y="478155"/>
                  </a:lnTo>
                </a:path>
                <a:path w="2197100" h="495300">
                  <a:moveTo>
                    <a:pt x="1046226" y="0"/>
                  </a:moveTo>
                  <a:lnTo>
                    <a:pt x="1046226" y="211709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815708" y="3313556"/>
              <a:ext cx="2193925" cy="17145"/>
            </a:xfrm>
            <a:custGeom>
              <a:avLst/>
              <a:gdLst/>
              <a:ahLst/>
              <a:cxnLst/>
              <a:rect l="l" t="t" r="r" b="b"/>
              <a:pathLst>
                <a:path w="2193925" h="17145">
                  <a:moveTo>
                    <a:pt x="0" y="0"/>
                  </a:moveTo>
                  <a:lnTo>
                    <a:pt x="2193417" y="16890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/>
          <p:nvPr/>
        </p:nvSpPr>
        <p:spPr>
          <a:xfrm>
            <a:off x="4818126" y="3112770"/>
            <a:ext cx="0" cy="466725"/>
          </a:xfrm>
          <a:custGeom>
            <a:avLst/>
            <a:gdLst/>
            <a:ahLst/>
            <a:cxnLst/>
            <a:rect l="l" t="t" r="r" b="b"/>
            <a:pathLst>
              <a:path w="0" h="466725">
                <a:moveTo>
                  <a:pt x="0" y="0"/>
                </a:moveTo>
                <a:lnTo>
                  <a:pt x="0" y="466725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177665" y="3580257"/>
            <a:ext cx="1273175" cy="97472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66700" marR="137795" indent="-113664">
              <a:lnSpc>
                <a:spcPct val="100000"/>
              </a:lnSpc>
              <a:spcBef>
                <a:spcPts val="94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Tic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k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eting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Anella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Susana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 Vera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46682" y="3580257"/>
            <a:ext cx="1179195" cy="97472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algn="ctr" marL="191135" marR="184150">
              <a:lnSpc>
                <a:spcPct val="100000"/>
              </a:lnSpc>
              <a:spcBef>
                <a:spcPts val="155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Mà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que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Comuni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ació 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Anella</a:t>
            </a:r>
            <a:endParaRPr sz="1200">
              <a:latin typeface="Calibri"/>
              <a:cs typeface="Calibri"/>
            </a:endParaRPr>
          </a:p>
          <a:p>
            <a:pPr algn="ctr" marL="148590" marR="142240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Maria</a:t>
            </a:r>
            <a:r>
              <a:rPr dirty="0" sz="1200" spc="-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del</a:t>
            </a:r>
            <a:r>
              <a:rPr dirty="0" sz="1200" spc="-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Mar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Llongueras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5449" y="496443"/>
            <a:ext cx="10203180" cy="288925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200" spc="-5">
                <a:latin typeface="Calibri"/>
                <a:cs typeface="Calibri"/>
              </a:rPr>
              <a:t>Negocis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9530" y="2715386"/>
            <a:ext cx="1233805" cy="943610"/>
          </a:xfrm>
          <a:custGeom>
            <a:avLst/>
            <a:gdLst/>
            <a:ahLst/>
            <a:cxnLst/>
            <a:rect l="l" t="t" r="r" b="b"/>
            <a:pathLst>
              <a:path w="1233805" h="943610">
                <a:moveTo>
                  <a:pt x="0" y="943356"/>
                </a:moveTo>
                <a:lnTo>
                  <a:pt x="1233678" y="943356"/>
                </a:lnTo>
                <a:lnTo>
                  <a:pt x="1233678" y="0"/>
                </a:lnTo>
                <a:lnTo>
                  <a:pt x="0" y="0"/>
                </a:lnTo>
                <a:lnTo>
                  <a:pt x="0" y="943356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9988" y="2889758"/>
            <a:ext cx="103124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Operacions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Park</a:t>
            </a:r>
            <a:endParaRPr sz="12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Güell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Jordi</a:t>
            </a:r>
            <a:r>
              <a:rPr dirty="0" sz="12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Haro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429321" y="2240089"/>
            <a:ext cx="3888104" cy="1416685"/>
            <a:chOff x="1429321" y="2240089"/>
            <a:chExt cx="3888104" cy="1416685"/>
          </a:xfrm>
        </p:grpSpPr>
        <p:sp>
          <p:nvSpPr>
            <p:cNvPr id="6" name="object 6"/>
            <p:cNvSpPr/>
            <p:nvPr/>
          </p:nvSpPr>
          <p:spPr>
            <a:xfrm>
              <a:off x="1435988" y="2246756"/>
              <a:ext cx="3251200" cy="9525"/>
            </a:xfrm>
            <a:custGeom>
              <a:avLst/>
              <a:gdLst/>
              <a:ahLst/>
              <a:cxnLst/>
              <a:rect l="l" t="t" r="r" b="b"/>
              <a:pathLst>
                <a:path w="3251200" h="9525">
                  <a:moveTo>
                    <a:pt x="0" y="0"/>
                  </a:moveTo>
                  <a:lnTo>
                    <a:pt x="3251073" y="9397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435607" y="2246375"/>
              <a:ext cx="0" cy="450850"/>
            </a:xfrm>
            <a:custGeom>
              <a:avLst/>
              <a:gdLst/>
              <a:ahLst/>
              <a:cxnLst/>
              <a:rect l="l" t="t" r="r" b="b"/>
              <a:pathLst>
                <a:path w="0" h="450850">
                  <a:moveTo>
                    <a:pt x="0" y="0"/>
                  </a:moveTo>
                  <a:lnTo>
                    <a:pt x="0" y="450723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067936" y="2720720"/>
              <a:ext cx="1243330" cy="929005"/>
            </a:xfrm>
            <a:custGeom>
              <a:avLst/>
              <a:gdLst/>
              <a:ahLst/>
              <a:cxnLst/>
              <a:rect l="l" t="t" r="r" b="b"/>
              <a:pathLst>
                <a:path w="1243329" h="929004">
                  <a:moveTo>
                    <a:pt x="0" y="928877"/>
                  </a:moveTo>
                  <a:lnTo>
                    <a:pt x="1242822" y="928877"/>
                  </a:lnTo>
                  <a:lnTo>
                    <a:pt x="1242822" y="0"/>
                  </a:lnTo>
                  <a:lnTo>
                    <a:pt x="0" y="0"/>
                  </a:lnTo>
                  <a:lnTo>
                    <a:pt x="0" y="92887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4232147" y="2705353"/>
            <a:ext cx="91313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Admini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aci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ó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, 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Control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Gestió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Dades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Park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Güell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Lucas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Murias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7172" y="2720149"/>
            <a:ext cx="1230630" cy="92964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89535" rIns="0" bIns="0" rtlCol="0" vert="horz">
            <a:spAutoFit/>
          </a:bodyPr>
          <a:lstStyle/>
          <a:p>
            <a:pPr marL="379095" marR="188595" indent="-182245">
              <a:lnSpc>
                <a:spcPct val="100000"/>
              </a:lnSpc>
              <a:spcBef>
                <a:spcPts val="70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pi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P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ort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Olímpic</a:t>
            </a:r>
            <a:endParaRPr sz="1200">
              <a:latin typeface="Calibri"/>
              <a:cs typeface="Calibri"/>
            </a:endParaRPr>
          </a:p>
          <a:p>
            <a:pPr marL="310515" marR="157480" indent="-146050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Maria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E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tibaliz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Amatriain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46717" y="2720149"/>
            <a:ext cx="1261110" cy="92964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224790">
              <a:lnSpc>
                <a:spcPct val="100000"/>
              </a:lnSpc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Coordinació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endParaRPr sz="1200">
              <a:latin typeface="Calibri"/>
              <a:cs typeface="Calibri"/>
            </a:endParaRPr>
          </a:p>
          <a:p>
            <a:pPr marL="119380" marR="112395" indent="281940">
              <a:lnSpc>
                <a:spcPct val="100000"/>
              </a:lnSpc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Control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95">
                <a:solidFill>
                  <a:srgbClr val="2E5496"/>
                </a:solidFill>
                <a:latin typeface="Calibri"/>
                <a:cs typeface="Calibri"/>
              </a:rPr>
              <a:t>Y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oland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San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h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z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391727" y="1220533"/>
            <a:ext cx="2298700" cy="1489075"/>
            <a:chOff x="2391727" y="1220533"/>
            <a:chExt cx="2298700" cy="1489075"/>
          </a:xfrm>
        </p:grpSpPr>
        <p:sp>
          <p:nvSpPr>
            <p:cNvPr id="13" name="object 13"/>
            <p:cNvSpPr/>
            <p:nvPr/>
          </p:nvSpPr>
          <p:spPr>
            <a:xfrm>
              <a:off x="4687061" y="2255520"/>
              <a:ext cx="0" cy="450850"/>
            </a:xfrm>
            <a:custGeom>
              <a:avLst/>
              <a:gdLst/>
              <a:ahLst/>
              <a:cxnLst/>
              <a:rect l="l" t="t" r="r" b="b"/>
              <a:pathLst>
                <a:path w="0" h="450850">
                  <a:moveTo>
                    <a:pt x="0" y="0"/>
                  </a:moveTo>
                  <a:lnTo>
                    <a:pt x="0" y="450722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398394" y="1227201"/>
              <a:ext cx="1279525" cy="802640"/>
            </a:xfrm>
            <a:custGeom>
              <a:avLst/>
              <a:gdLst/>
              <a:ahLst/>
              <a:cxnLst/>
              <a:rect l="l" t="t" r="r" b="b"/>
              <a:pathLst>
                <a:path w="1279525" h="802639">
                  <a:moveTo>
                    <a:pt x="1279397" y="0"/>
                  </a:moveTo>
                  <a:lnTo>
                    <a:pt x="0" y="0"/>
                  </a:lnTo>
                  <a:lnTo>
                    <a:pt x="0" y="802386"/>
                  </a:lnTo>
                  <a:lnTo>
                    <a:pt x="1279397" y="802386"/>
                  </a:lnTo>
                  <a:lnTo>
                    <a:pt x="127939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398394" y="1227201"/>
              <a:ext cx="1279525" cy="802640"/>
            </a:xfrm>
            <a:custGeom>
              <a:avLst/>
              <a:gdLst/>
              <a:ahLst/>
              <a:cxnLst/>
              <a:rect l="l" t="t" r="r" b="b"/>
              <a:pathLst>
                <a:path w="1279525" h="802639">
                  <a:moveTo>
                    <a:pt x="0" y="802386"/>
                  </a:moveTo>
                  <a:lnTo>
                    <a:pt x="1279397" y="802386"/>
                  </a:lnTo>
                  <a:lnTo>
                    <a:pt x="1279397" y="0"/>
                  </a:lnTo>
                  <a:lnTo>
                    <a:pt x="0" y="0"/>
                  </a:lnTo>
                  <a:lnTo>
                    <a:pt x="0" y="802386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2586482" y="1239520"/>
            <a:ext cx="902969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Agents Cívics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Park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Güell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Parc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Montjuïc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Ri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d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Bar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-3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343150" y="2029205"/>
            <a:ext cx="1390015" cy="1636395"/>
            <a:chOff x="2343150" y="2029205"/>
            <a:chExt cx="1390015" cy="1636395"/>
          </a:xfrm>
        </p:grpSpPr>
        <p:sp>
          <p:nvSpPr>
            <p:cNvPr id="18" name="object 18"/>
            <p:cNvSpPr/>
            <p:nvPr/>
          </p:nvSpPr>
          <p:spPr>
            <a:xfrm>
              <a:off x="3037331" y="2029205"/>
              <a:ext cx="0" cy="701040"/>
            </a:xfrm>
            <a:custGeom>
              <a:avLst/>
              <a:gdLst/>
              <a:ahLst/>
              <a:cxnLst/>
              <a:rect l="l" t="t" r="r" b="b"/>
              <a:pathLst>
                <a:path w="0" h="701039">
                  <a:moveTo>
                    <a:pt x="0" y="0"/>
                  </a:moveTo>
                  <a:lnTo>
                    <a:pt x="0" y="700532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349626" y="2729864"/>
              <a:ext cx="1377315" cy="929005"/>
            </a:xfrm>
            <a:custGeom>
              <a:avLst/>
              <a:gdLst/>
              <a:ahLst/>
              <a:cxnLst/>
              <a:rect l="l" t="t" r="r" b="b"/>
              <a:pathLst>
                <a:path w="1377314" h="929004">
                  <a:moveTo>
                    <a:pt x="0" y="928878"/>
                  </a:moveTo>
                  <a:lnTo>
                    <a:pt x="1376934" y="928878"/>
                  </a:lnTo>
                  <a:lnTo>
                    <a:pt x="1376934" y="0"/>
                  </a:lnTo>
                  <a:lnTo>
                    <a:pt x="0" y="0"/>
                  </a:lnTo>
                  <a:lnTo>
                    <a:pt x="0" y="928878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455672" y="2714244"/>
            <a:ext cx="116522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Màrqueting,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Comunicació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Atenció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al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Client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Park</a:t>
            </a:r>
            <a:r>
              <a:rPr dirty="0" sz="1200" spc="28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Güell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Bar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ba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nt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96808" y="1228725"/>
            <a:ext cx="1223010" cy="802640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226695">
              <a:lnSpc>
                <a:spcPct val="100000"/>
              </a:lnSpc>
            </a:pP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P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límpic</a:t>
            </a:r>
            <a:endParaRPr sz="1200">
              <a:latin typeface="Calibri"/>
              <a:cs typeface="Calibri"/>
            </a:endParaRPr>
          </a:p>
          <a:p>
            <a:pPr marL="244475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Ol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g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z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948678" y="2030729"/>
            <a:ext cx="3319145" cy="705485"/>
            <a:chOff x="6948678" y="2030729"/>
            <a:chExt cx="3319145" cy="705485"/>
          </a:xfrm>
        </p:grpSpPr>
        <p:sp>
          <p:nvSpPr>
            <p:cNvPr id="23" name="object 23"/>
            <p:cNvSpPr/>
            <p:nvPr/>
          </p:nvSpPr>
          <p:spPr>
            <a:xfrm>
              <a:off x="6955155" y="2262758"/>
              <a:ext cx="3306445" cy="3175"/>
            </a:xfrm>
            <a:custGeom>
              <a:avLst/>
              <a:gdLst/>
              <a:ahLst/>
              <a:cxnLst/>
              <a:rect l="l" t="t" r="r" b="b"/>
              <a:pathLst>
                <a:path w="3306445" h="3175">
                  <a:moveTo>
                    <a:pt x="0" y="2666"/>
                  </a:moveTo>
                  <a:lnTo>
                    <a:pt x="3305937" y="0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6954774" y="2030729"/>
              <a:ext cx="3306445" cy="705485"/>
            </a:xfrm>
            <a:custGeom>
              <a:avLst/>
              <a:gdLst/>
              <a:ahLst/>
              <a:cxnLst/>
              <a:rect l="l" t="t" r="r" b="b"/>
              <a:pathLst>
                <a:path w="3306445" h="705485">
                  <a:moveTo>
                    <a:pt x="0" y="234696"/>
                  </a:moveTo>
                  <a:lnTo>
                    <a:pt x="0" y="685419"/>
                  </a:lnTo>
                </a:path>
                <a:path w="3306445" h="705485">
                  <a:moveTo>
                    <a:pt x="3306318" y="254508"/>
                  </a:moveTo>
                  <a:lnTo>
                    <a:pt x="3306318" y="705231"/>
                  </a:lnTo>
                </a:path>
                <a:path w="3306445" h="705485">
                  <a:moveTo>
                    <a:pt x="1652777" y="0"/>
                  </a:moveTo>
                  <a:lnTo>
                    <a:pt x="1652777" y="690245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7996808" y="2720149"/>
            <a:ext cx="1223010" cy="92964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89535" rIns="0" bIns="0" rtlCol="0" vert="horz">
            <a:spAutoFit/>
          </a:bodyPr>
          <a:lstStyle/>
          <a:p>
            <a:pPr algn="ctr" marL="100965" marR="93980" indent="635">
              <a:lnSpc>
                <a:spcPct val="100000"/>
              </a:lnSpc>
              <a:spcBef>
                <a:spcPts val="70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Comercial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Mà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que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P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ort  Olímpic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Roger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Rocasalbas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5449" y="496443"/>
            <a:ext cx="10203180" cy="288925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200" spc="-5">
                <a:latin typeface="Calibri"/>
                <a:cs typeface="Calibri"/>
              </a:rPr>
              <a:t>Negocis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1712" y="2460117"/>
            <a:ext cx="1233805" cy="943610"/>
          </a:xfrm>
          <a:custGeom>
            <a:avLst/>
            <a:gdLst/>
            <a:ahLst/>
            <a:cxnLst/>
            <a:rect l="l" t="t" r="r" b="b"/>
            <a:pathLst>
              <a:path w="1233805" h="943610">
                <a:moveTo>
                  <a:pt x="0" y="943355"/>
                </a:moveTo>
                <a:lnTo>
                  <a:pt x="1233677" y="943355"/>
                </a:lnTo>
                <a:lnTo>
                  <a:pt x="1233677" y="0"/>
                </a:lnTo>
                <a:lnTo>
                  <a:pt x="0" y="0"/>
                </a:lnTo>
                <a:lnTo>
                  <a:pt x="0" y="943355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62330" y="2634488"/>
            <a:ext cx="10115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Projectes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f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ae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u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ctu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es  Jose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Maria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Ruiz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9885" y="1988629"/>
            <a:ext cx="10354945" cy="1414145"/>
            <a:chOff x="1369885" y="1988629"/>
            <a:chExt cx="10354945" cy="1414145"/>
          </a:xfrm>
        </p:grpSpPr>
        <p:sp>
          <p:nvSpPr>
            <p:cNvPr id="6" name="object 6"/>
            <p:cNvSpPr/>
            <p:nvPr/>
          </p:nvSpPr>
          <p:spPr>
            <a:xfrm>
              <a:off x="1376552" y="1995297"/>
              <a:ext cx="9688195" cy="1905"/>
            </a:xfrm>
            <a:custGeom>
              <a:avLst/>
              <a:gdLst/>
              <a:ahLst/>
              <a:cxnLst/>
              <a:rect l="l" t="t" r="r" b="b"/>
              <a:pathLst>
                <a:path w="9688195" h="1905">
                  <a:moveTo>
                    <a:pt x="0" y="0"/>
                  </a:moveTo>
                  <a:lnTo>
                    <a:pt x="9687687" y="1650"/>
                  </a:lnTo>
                </a:path>
              </a:pathLst>
            </a:custGeom>
            <a:ln w="12953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76171" y="1996440"/>
              <a:ext cx="0" cy="450850"/>
            </a:xfrm>
            <a:custGeom>
              <a:avLst/>
              <a:gdLst/>
              <a:ahLst/>
              <a:cxnLst/>
              <a:rect l="l" t="t" r="r" b="b"/>
              <a:pathLst>
                <a:path w="0" h="450850">
                  <a:moveTo>
                    <a:pt x="0" y="0"/>
                  </a:moveTo>
                  <a:lnTo>
                    <a:pt x="0" y="450723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411587" y="2466975"/>
              <a:ext cx="1306195" cy="929005"/>
            </a:xfrm>
            <a:custGeom>
              <a:avLst/>
              <a:gdLst/>
              <a:ahLst/>
              <a:cxnLst/>
              <a:rect l="l" t="t" r="r" b="b"/>
              <a:pathLst>
                <a:path w="1306195" h="929004">
                  <a:moveTo>
                    <a:pt x="0" y="928877"/>
                  </a:moveTo>
                  <a:lnTo>
                    <a:pt x="1306068" y="928877"/>
                  </a:lnTo>
                  <a:lnTo>
                    <a:pt x="1306068" y="0"/>
                  </a:lnTo>
                  <a:lnTo>
                    <a:pt x="0" y="0"/>
                  </a:lnTo>
                  <a:lnTo>
                    <a:pt x="0" y="92887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0494009" y="2543047"/>
            <a:ext cx="11423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Màrqueting,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Comunicació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Atenció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al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Visitant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Noemi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Bellmonte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372997" y="1979485"/>
            <a:ext cx="3215005" cy="1889760"/>
            <a:chOff x="1372997" y="1979485"/>
            <a:chExt cx="3215005" cy="1889760"/>
          </a:xfrm>
        </p:grpSpPr>
        <p:sp>
          <p:nvSpPr>
            <p:cNvPr id="11" name="object 11"/>
            <p:cNvSpPr/>
            <p:nvPr/>
          </p:nvSpPr>
          <p:spPr>
            <a:xfrm>
              <a:off x="1376172" y="3339846"/>
              <a:ext cx="2602865" cy="526415"/>
            </a:xfrm>
            <a:custGeom>
              <a:avLst/>
              <a:gdLst/>
              <a:ahLst/>
              <a:cxnLst/>
              <a:rect l="l" t="t" r="r" b="b"/>
              <a:pathLst>
                <a:path w="2602865" h="526414">
                  <a:moveTo>
                    <a:pt x="0" y="75437"/>
                  </a:moveTo>
                  <a:lnTo>
                    <a:pt x="0" y="526160"/>
                  </a:lnTo>
                </a:path>
                <a:path w="2602865" h="526414">
                  <a:moveTo>
                    <a:pt x="2602865" y="0"/>
                  </a:moveTo>
                  <a:lnTo>
                    <a:pt x="2599943" y="228091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973766" y="1984248"/>
              <a:ext cx="0" cy="418465"/>
            </a:xfrm>
            <a:custGeom>
              <a:avLst/>
              <a:gdLst/>
              <a:ahLst/>
              <a:cxnLst/>
              <a:rect l="l" t="t" r="r" b="b"/>
              <a:pathLst>
                <a:path w="0" h="418464">
                  <a:moveTo>
                    <a:pt x="0" y="0"/>
                  </a:moveTo>
                  <a:lnTo>
                    <a:pt x="0" y="417957"/>
                  </a:lnTo>
                </a:path>
              </a:pathLst>
            </a:custGeom>
            <a:ln w="9017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376041" y="2402205"/>
              <a:ext cx="1205230" cy="929005"/>
            </a:xfrm>
            <a:custGeom>
              <a:avLst/>
              <a:gdLst/>
              <a:ahLst/>
              <a:cxnLst/>
              <a:rect l="l" t="t" r="r" b="b"/>
              <a:pathLst>
                <a:path w="1205229" h="929004">
                  <a:moveTo>
                    <a:pt x="0" y="928877"/>
                  </a:moveTo>
                  <a:lnTo>
                    <a:pt x="1204722" y="928877"/>
                  </a:lnTo>
                  <a:lnTo>
                    <a:pt x="1204722" y="0"/>
                  </a:lnTo>
                  <a:lnTo>
                    <a:pt x="0" y="0"/>
                  </a:lnTo>
                  <a:lnTo>
                    <a:pt x="0" y="92887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3464305" y="2660649"/>
            <a:ext cx="10274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Conservació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Jordi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Hernandez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426773" y="879919"/>
            <a:ext cx="1200785" cy="815975"/>
            <a:chOff x="5426773" y="879919"/>
            <a:chExt cx="1200785" cy="815975"/>
          </a:xfrm>
        </p:grpSpPr>
        <p:sp>
          <p:nvSpPr>
            <p:cNvPr id="16" name="object 16"/>
            <p:cNvSpPr/>
            <p:nvPr/>
          </p:nvSpPr>
          <p:spPr>
            <a:xfrm>
              <a:off x="5433440" y="886587"/>
              <a:ext cx="1187450" cy="802640"/>
            </a:xfrm>
            <a:custGeom>
              <a:avLst/>
              <a:gdLst/>
              <a:ahLst/>
              <a:cxnLst/>
              <a:rect l="l" t="t" r="r" b="b"/>
              <a:pathLst>
                <a:path w="1187450" h="802639">
                  <a:moveTo>
                    <a:pt x="1187195" y="0"/>
                  </a:moveTo>
                  <a:lnTo>
                    <a:pt x="0" y="0"/>
                  </a:lnTo>
                  <a:lnTo>
                    <a:pt x="0" y="802386"/>
                  </a:lnTo>
                  <a:lnTo>
                    <a:pt x="1187195" y="802386"/>
                  </a:lnTo>
                  <a:lnTo>
                    <a:pt x="1187195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433440" y="886587"/>
              <a:ext cx="1187450" cy="802640"/>
            </a:xfrm>
            <a:custGeom>
              <a:avLst/>
              <a:gdLst/>
              <a:ahLst/>
              <a:cxnLst/>
              <a:rect l="l" t="t" r="r" b="b"/>
              <a:pathLst>
                <a:path w="1187450" h="802639">
                  <a:moveTo>
                    <a:pt x="0" y="802386"/>
                  </a:moveTo>
                  <a:lnTo>
                    <a:pt x="1187195" y="802386"/>
                  </a:lnTo>
                  <a:lnTo>
                    <a:pt x="1187195" y="0"/>
                  </a:lnTo>
                  <a:lnTo>
                    <a:pt x="0" y="0"/>
                  </a:lnTo>
                  <a:lnTo>
                    <a:pt x="0" y="802386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5555488" y="1082040"/>
            <a:ext cx="9429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4417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Zoo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nt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Ala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11754" y="3791330"/>
            <a:ext cx="1205865" cy="929005"/>
          </a:xfrm>
          <a:custGeom>
            <a:avLst/>
            <a:gdLst/>
            <a:ahLst/>
            <a:cxnLst/>
            <a:rect l="l" t="t" r="r" b="b"/>
            <a:pathLst>
              <a:path w="1205864" h="929004">
                <a:moveTo>
                  <a:pt x="0" y="928878"/>
                </a:moveTo>
                <a:lnTo>
                  <a:pt x="1205483" y="928878"/>
                </a:lnTo>
                <a:lnTo>
                  <a:pt x="1205483" y="0"/>
                </a:lnTo>
                <a:lnTo>
                  <a:pt x="0" y="0"/>
                </a:lnTo>
                <a:lnTo>
                  <a:pt x="0" y="928878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740151" y="4050538"/>
            <a:ext cx="9480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1950" marR="5080" indent="-34988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Conservació</a:t>
            </a:r>
            <a:r>
              <a:rPr dirty="0" sz="1200" spc="-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5" i="1">
                <a:solidFill>
                  <a:srgbClr val="2E5496"/>
                </a:solidFill>
                <a:latin typeface="Calibri"/>
                <a:cs typeface="Calibri"/>
              </a:rPr>
              <a:t>ex </a:t>
            </a:r>
            <a:r>
              <a:rPr dirty="0" sz="1200" spc="-254" i="1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 i="1">
                <a:solidFill>
                  <a:srgbClr val="2E5496"/>
                </a:solidFill>
                <a:latin typeface="Calibri"/>
                <a:cs typeface="Calibri"/>
              </a:rPr>
              <a:t>situ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453496" y="3861434"/>
            <a:ext cx="1222375" cy="928369"/>
          </a:xfrm>
          <a:custGeom>
            <a:avLst/>
            <a:gdLst/>
            <a:ahLst/>
            <a:cxnLst/>
            <a:rect l="l" t="t" r="r" b="b"/>
            <a:pathLst>
              <a:path w="1222375" h="928370">
                <a:moveTo>
                  <a:pt x="0" y="928115"/>
                </a:moveTo>
                <a:lnTo>
                  <a:pt x="1222248" y="928115"/>
                </a:lnTo>
                <a:lnTo>
                  <a:pt x="1222248" y="0"/>
                </a:lnTo>
                <a:lnTo>
                  <a:pt x="0" y="0"/>
                </a:lnTo>
                <a:lnTo>
                  <a:pt x="0" y="928115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0555223" y="3936746"/>
            <a:ext cx="101981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32080" marR="124460" indent="-63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Atenció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al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Visitant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Carlos</a:t>
            </a:r>
            <a:r>
              <a:rPr dirty="0" sz="1200" spc="-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Perez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Nuria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Valdivieso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1712" y="3861434"/>
            <a:ext cx="1205865" cy="928369"/>
          </a:xfrm>
          <a:custGeom>
            <a:avLst/>
            <a:gdLst/>
            <a:ahLst/>
            <a:cxnLst/>
            <a:rect l="l" t="t" r="r" b="b"/>
            <a:pathLst>
              <a:path w="1205864" h="928370">
                <a:moveTo>
                  <a:pt x="0" y="928115"/>
                </a:moveTo>
                <a:lnTo>
                  <a:pt x="1205484" y="928115"/>
                </a:lnTo>
                <a:lnTo>
                  <a:pt x="1205484" y="0"/>
                </a:lnTo>
                <a:lnTo>
                  <a:pt x="0" y="0"/>
                </a:lnTo>
                <a:lnTo>
                  <a:pt x="0" y="928115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16432" y="4120133"/>
            <a:ext cx="8763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895" marR="5080" indent="-3683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nt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enime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 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Pablo</a:t>
            </a:r>
            <a:r>
              <a:rPr dirty="0" sz="12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Conde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073271" y="3802760"/>
            <a:ext cx="1306195" cy="917575"/>
          </a:xfrm>
          <a:custGeom>
            <a:avLst/>
            <a:gdLst/>
            <a:ahLst/>
            <a:cxnLst/>
            <a:rect l="l" t="t" r="r" b="b"/>
            <a:pathLst>
              <a:path w="1306195" h="917575">
                <a:moveTo>
                  <a:pt x="0" y="917447"/>
                </a:moveTo>
                <a:lnTo>
                  <a:pt x="1306068" y="917447"/>
                </a:lnTo>
                <a:lnTo>
                  <a:pt x="1306068" y="0"/>
                </a:lnTo>
                <a:lnTo>
                  <a:pt x="0" y="0"/>
                </a:lnTo>
                <a:lnTo>
                  <a:pt x="0" y="917447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263390" y="4055871"/>
            <a:ext cx="925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515" marR="5080" indent="-4445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Conservació</a:t>
            </a:r>
            <a:r>
              <a:rPr dirty="0" sz="1200" spc="-6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i="1">
                <a:solidFill>
                  <a:srgbClr val="2E5496"/>
                </a:solidFill>
                <a:latin typeface="Calibri"/>
                <a:cs typeface="Calibri"/>
              </a:rPr>
              <a:t>in </a:t>
            </a:r>
            <a:r>
              <a:rPr dirty="0" sz="1200" spc="-254" i="1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 i="1">
                <a:solidFill>
                  <a:srgbClr val="2E5496"/>
                </a:solidFill>
                <a:latin typeface="Calibri"/>
                <a:cs typeface="Calibri"/>
              </a:rPr>
              <a:t>situ</a:t>
            </a:r>
            <a:r>
              <a:rPr dirty="0" sz="1200" spc="-30" i="1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Recerca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207829" y="1685417"/>
            <a:ext cx="7860030" cy="2569210"/>
            <a:chOff x="3207829" y="1685417"/>
            <a:chExt cx="7860030" cy="2569210"/>
          </a:xfrm>
        </p:grpSpPr>
        <p:sp>
          <p:nvSpPr>
            <p:cNvPr id="28" name="object 28"/>
            <p:cNvSpPr/>
            <p:nvPr/>
          </p:nvSpPr>
          <p:spPr>
            <a:xfrm>
              <a:off x="9518904" y="2001012"/>
              <a:ext cx="1545590" cy="466090"/>
            </a:xfrm>
            <a:custGeom>
              <a:avLst/>
              <a:gdLst/>
              <a:ahLst/>
              <a:cxnLst/>
              <a:rect l="l" t="t" r="r" b="b"/>
              <a:pathLst>
                <a:path w="1545590" h="466089">
                  <a:moveTo>
                    <a:pt x="0" y="0"/>
                  </a:moveTo>
                  <a:lnTo>
                    <a:pt x="0" y="450723"/>
                  </a:lnTo>
                </a:path>
                <a:path w="1545590" h="466089">
                  <a:moveTo>
                    <a:pt x="1545336" y="15239"/>
                  </a:moveTo>
                  <a:lnTo>
                    <a:pt x="1545336" y="465963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214497" y="3565017"/>
              <a:ext cx="1490980" cy="3810"/>
            </a:xfrm>
            <a:custGeom>
              <a:avLst/>
              <a:gdLst/>
              <a:ahLst/>
              <a:cxnLst/>
              <a:rect l="l" t="t" r="r" b="b"/>
              <a:pathLst>
                <a:path w="1490979" h="3810">
                  <a:moveTo>
                    <a:pt x="0" y="3810"/>
                  </a:moveTo>
                  <a:lnTo>
                    <a:pt x="1490472" y="0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4704588" y="1688592"/>
              <a:ext cx="6360160" cy="2178050"/>
            </a:xfrm>
            <a:custGeom>
              <a:avLst/>
              <a:gdLst/>
              <a:ahLst/>
              <a:cxnLst/>
              <a:rect l="l" t="t" r="r" b="b"/>
              <a:pathLst>
                <a:path w="6360159" h="2178050">
                  <a:moveTo>
                    <a:pt x="0" y="1852422"/>
                  </a:moveTo>
                  <a:lnTo>
                    <a:pt x="0" y="2118106"/>
                  </a:lnTo>
                </a:path>
                <a:path w="6360159" h="2178050">
                  <a:moveTo>
                    <a:pt x="6359652" y="1725930"/>
                  </a:moveTo>
                  <a:lnTo>
                    <a:pt x="6359652" y="2177542"/>
                  </a:lnTo>
                </a:path>
                <a:path w="6360159" h="2178050">
                  <a:moveTo>
                    <a:pt x="1322070" y="0"/>
                  </a:moveTo>
                  <a:lnTo>
                    <a:pt x="1322070" y="312928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454965" y="3587496"/>
              <a:ext cx="0" cy="662940"/>
            </a:xfrm>
            <a:custGeom>
              <a:avLst/>
              <a:gdLst/>
              <a:ahLst/>
              <a:cxnLst/>
              <a:rect l="l" t="t" r="r" b="b"/>
              <a:pathLst>
                <a:path w="0" h="662939">
                  <a:moveTo>
                    <a:pt x="0" y="0"/>
                  </a:moveTo>
                  <a:lnTo>
                    <a:pt x="0" y="662558"/>
                  </a:lnTo>
                </a:path>
              </a:pathLst>
            </a:custGeom>
            <a:ln w="7747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8937117" y="2453259"/>
              <a:ext cx="1201420" cy="930910"/>
            </a:xfrm>
            <a:custGeom>
              <a:avLst/>
              <a:gdLst/>
              <a:ahLst/>
              <a:cxnLst/>
              <a:rect l="l" t="t" r="r" b="b"/>
              <a:pathLst>
                <a:path w="1201420" h="930910">
                  <a:moveTo>
                    <a:pt x="0" y="930401"/>
                  </a:moveTo>
                  <a:lnTo>
                    <a:pt x="1200911" y="930401"/>
                  </a:lnTo>
                  <a:lnTo>
                    <a:pt x="1200911" y="0"/>
                  </a:lnTo>
                  <a:lnTo>
                    <a:pt x="0" y="0"/>
                  </a:lnTo>
                  <a:lnTo>
                    <a:pt x="0" y="930401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9098280" y="2438400"/>
            <a:ext cx="87884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Control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Gestió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Admini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ació  Jaume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Caballeria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911977" y="4250054"/>
            <a:ext cx="1242060" cy="929005"/>
          </a:xfrm>
          <a:custGeom>
            <a:avLst/>
            <a:gdLst/>
            <a:ahLst/>
            <a:cxnLst/>
            <a:rect l="l" t="t" r="r" b="b"/>
            <a:pathLst>
              <a:path w="1242059" h="929004">
                <a:moveTo>
                  <a:pt x="0" y="928878"/>
                </a:moveTo>
                <a:lnTo>
                  <a:pt x="1242059" y="928878"/>
                </a:lnTo>
                <a:lnTo>
                  <a:pt x="1242059" y="0"/>
                </a:lnTo>
                <a:lnTo>
                  <a:pt x="0" y="0"/>
                </a:lnTo>
                <a:lnTo>
                  <a:pt x="0" y="928878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246114" y="4600194"/>
            <a:ext cx="574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Educació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095106" y="4250054"/>
            <a:ext cx="1241425" cy="929005"/>
          </a:xfrm>
          <a:custGeom>
            <a:avLst/>
            <a:gdLst/>
            <a:ahLst/>
            <a:cxnLst/>
            <a:rect l="l" t="t" r="r" b="b"/>
            <a:pathLst>
              <a:path w="1241425" h="929004">
                <a:moveTo>
                  <a:pt x="0" y="928878"/>
                </a:moveTo>
                <a:lnTo>
                  <a:pt x="1241298" y="928878"/>
                </a:lnTo>
                <a:lnTo>
                  <a:pt x="1241298" y="0"/>
                </a:lnTo>
                <a:lnTo>
                  <a:pt x="0" y="0"/>
                </a:lnTo>
                <a:lnTo>
                  <a:pt x="0" y="928878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8300211" y="4600194"/>
            <a:ext cx="831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So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st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enibili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3210941" y="1993201"/>
            <a:ext cx="5472430" cy="2267585"/>
            <a:chOff x="3210941" y="1993201"/>
            <a:chExt cx="5472430" cy="2267585"/>
          </a:xfrm>
        </p:grpSpPr>
        <p:sp>
          <p:nvSpPr>
            <p:cNvPr id="39" name="object 39"/>
            <p:cNvSpPr/>
            <p:nvPr/>
          </p:nvSpPr>
          <p:spPr>
            <a:xfrm>
              <a:off x="3214116" y="3548634"/>
              <a:ext cx="5466080" cy="709295"/>
            </a:xfrm>
            <a:custGeom>
              <a:avLst/>
              <a:gdLst/>
              <a:ahLst/>
              <a:cxnLst/>
              <a:rect l="l" t="t" r="r" b="b"/>
              <a:pathLst>
                <a:path w="5466080" h="709295">
                  <a:moveTo>
                    <a:pt x="0" y="0"/>
                  </a:moveTo>
                  <a:lnTo>
                    <a:pt x="0" y="242696"/>
                  </a:lnTo>
                </a:path>
                <a:path w="5466080" h="709295">
                  <a:moveTo>
                    <a:pt x="5464302" y="38862"/>
                  </a:moveTo>
                  <a:lnTo>
                    <a:pt x="5465953" y="708913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7614602" y="1997964"/>
              <a:ext cx="0" cy="415290"/>
            </a:xfrm>
            <a:custGeom>
              <a:avLst/>
              <a:gdLst/>
              <a:ahLst/>
              <a:cxnLst/>
              <a:rect l="l" t="t" r="r" b="b"/>
              <a:pathLst>
                <a:path w="0" h="415289">
                  <a:moveTo>
                    <a:pt x="0" y="0"/>
                  </a:moveTo>
                  <a:lnTo>
                    <a:pt x="0" y="414909"/>
                  </a:lnTo>
                </a:path>
              </a:pathLst>
            </a:custGeom>
            <a:ln w="9017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7011543" y="2412873"/>
              <a:ext cx="1205230" cy="929005"/>
            </a:xfrm>
            <a:custGeom>
              <a:avLst/>
              <a:gdLst/>
              <a:ahLst/>
              <a:cxnLst/>
              <a:rect l="l" t="t" r="r" b="b"/>
              <a:pathLst>
                <a:path w="1205229" h="929004">
                  <a:moveTo>
                    <a:pt x="0" y="928877"/>
                  </a:moveTo>
                  <a:lnTo>
                    <a:pt x="1204722" y="928877"/>
                  </a:lnTo>
                  <a:lnTo>
                    <a:pt x="1204722" y="0"/>
                  </a:lnTo>
                  <a:lnTo>
                    <a:pt x="0" y="0"/>
                  </a:lnTo>
                  <a:lnTo>
                    <a:pt x="0" y="92887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7191502" y="2763265"/>
            <a:ext cx="8445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Coneixement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178361" y="2406205"/>
            <a:ext cx="3507104" cy="1188720"/>
            <a:chOff x="5178361" y="2406205"/>
            <a:chExt cx="3507104" cy="1188720"/>
          </a:xfrm>
        </p:grpSpPr>
        <p:sp>
          <p:nvSpPr>
            <p:cNvPr id="44" name="object 44"/>
            <p:cNvSpPr/>
            <p:nvPr/>
          </p:nvSpPr>
          <p:spPr>
            <a:xfrm>
              <a:off x="6454520" y="3587876"/>
              <a:ext cx="2223770" cy="0"/>
            </a:xfrm>
            <a:custGeom>
              <a:avLst/>
              <a:gdLst/>
              <a:ahLst/>
              <a:cxnLst/>
              <a:rect l="l" t="t" r="r" b="b"/>
              <a:pathLst>
                <a:path w="2223770" h="0">
                  <a:moveTo>
                    <a:pt x="0" y="0"/>
                  </a:moveTo>
                  <a:lnTo>
                    <a:pt x="2223770" y="0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7613141" y="3346703"/>
              <a:ext cx="0" cy="240665"/>
            </a:xfrm>
            <a:custGeom>
              <a:avLst/>
              <a:gdLst/>
              <a:ahLst/>
              <a:cxnLst/>
              <a:rect l="l" t="t" r="r" b="b"/>
              <a:pathLst>
                <a:path w="0" h="240664">
                  <a:moveTo>
                    <a:pt x="0" y="0"/>
                  </a:moveTo>
                  <a:lnTo>
                    <a:pt x="0" y="240411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5185028" y="2412872"/>
              <a:ext cx="1335405" cy="929005"/>
            </a:xfrm>
            <a:custGeom>
              <a:avLst/>
              <a:gdLst/>
              <a:ahLst/>
              <a:cxnLst/>
              <a:rect l="l" t="t" r="r" b="b"/>
              <a:pathLst>
                <a:path w="1335404" h="929004">
                  <a:moveTo>
                    <a:pt x="0" y="928877"/>
                  </a:moveTo>
                  <a:lnTo>
                    <a:pt x="1335024" y="928877"/>
                  </a:lnTo>
                  <a:lnTo>
                    <a:pt x="1335024" y="0"/>
                  </a:lnTo>
                  <a:lnTo>
                    <a:pt x="0" y="0"/>
                  </a:lnTo>
                  <a:lnTo>
                    <a:pt x="0" y="92887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/>
          <p:cNvSpPr txBox="1"/>
          <p:nvPr/>
        </p:nvSpPr>
        <p:spPr>
          <a:xfrm>
            <a:off x="5276596" y="2580385"/>
            <a:ext cx="11512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Des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v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olupame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Sostenible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Jorge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Indiano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852159" y="1975104"/>
            <a:ext cx="0" cy="438150"/>
          </a:xfrm>
          <a:custGeom>
            <a:avLst/>
            <a:gdLst/>
            <a:ahLst/>
            <a:cxnLst/>
            <a:rect l="l" t="t" r="r" b="b"/>
            <a:pathLst>
              <a:path w="0" h="438150">
                <a:moveTo>
                  <a:pt x="0" y="0"/>
                </a:moveTo>
                <a:lnTo>
                  <a:pt x="0" y="437769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5449" y="496443"/>
            <a:ext cx="10203180" cy="288925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200" spc="-5">
                <a:latin typeface="Calibri"/>
                <a:cs typeface="Calibri"/>
              </a:rPr>
              <a:t>Negocis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64435" y="2460259"/>
            <a:ext cx="1218565" cy="1023619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27940">
              <a:lnSpc>
                <a:spcPts val="1260"/>
              </a:lnSpc>
            </a:pP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Estacions</a:t>
            </a:r>
            <a:endParaRPr sz="1100">
              <a:latin typeface="Calibri"/>
              <a:cs typeface="Calibri"/>
            </a:endParaRPr>
          </a:p>
          <a:p>
            <a:pPr algn="ctr" marL="114300" marR="76835" indent="-1270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d'Autobusos,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Zona Bus i Unitat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Distribució</a:t>
            </a:r>
            <a:r>
              <a:rPr dirty="0" sz="1100" spc="-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Ultima </a:t>
            </a:r>
            <a:r>
              <a:rPr dirty="0" sz="1100" spc="-229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Milla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(DUM)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Albert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Sant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552509" y="1987105"/>
            <a:ext cx="6950075" cy="483234"/>
            <a:chOff x="2552509" y="1987105"/>
            <a:chExt cx="6950075" cy="483234"/>
          </a:xfrm>
        </p:grpSpPr>
        <p:sp>
          <p:nvSpPr>
            <p:cNvPr id="5" name="object 5"/>
            <p:cNvSpPr/>
            <p:nvPr/>
          </p:nvSpPr>
          <p:spPr>
            <a:xfrm>
              <a:off x="2559177" y="1993772"/>
              <a:ext cx="6936740" cy="22860"/>
            </a:xfrm>
            <a:custGeom>
              <a:avLst/>
              <a:gdLst/>
              <a:ahLst/>
              <a:cxnLst/>
              <a:rect l="l" t="t" r="r" b="b"/>
              <a:pathLst>
                <a:path w="6936740" h="22860">
                  <a:moveTo>
                    <a:pt x="0" y="0"/>
                  </a:moveTo>
                  <a:lnTo>
                    <a:pt x="6936486" y="22860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558796" y="1993391"/>
              <a:ext cx="4703445" cy="473709"/>
            </a:xfrm>
            <a:custGeom>
              <a:avLst/>
              <a:gdLst/>
              <a:ahLst/>
              <a:cxnLst/>
              <a:rect l="l" t="t" r="r" b="b"/>
              <a:pathLst>
                <a:path w="4703445" h="473710">
                  <a:moveTo>
                    <a:pt x="0" y="0"/>
                  </a:moveTo>
                  <a:lnTo>
                    <a:pt x="0" y="450723"/>
                  </a:lnTo>
                </a:path>
                <a:path w="4703445" h="473710">
                  <a:moveTo>
                    <a:pt x="4703063" y="22860"/>
                  </a:moveTo>
                  <a:lnTo>
                    <a:pt x="4703063" y="473583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646544" y="2460259"/>
            <a:ext cx="1217930" cy="93599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98755" marR="177800" indent="233679">
              <a:lnSpc>
                <a:spcPct val="100000"/>
              </a:lnSpc>
              <a:spcBef>
                <a:spcPts val="810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Grues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Maria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oman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28869" y="886586"/>
            <a:ext cx="1217930" cy="802640"/>
          </a:xfrm>
          <a:prstGeom prst="rect">
            <a:avLst/>
          </a:prstGeom>
          <a:solidFill>
            <a:srgbClr val="C5DFB4"/>
          </a:solidFill>
          <a:ln w="12954">
            <a:solidFill>
              <a:srgbClr val="41709C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algn="ctr" marL="208915" marR="224154">
              <a:lnSpc>
                <a:spcPct val="100000"/>
              </a:lnSpc>
              <a:spcBef>
                <a:spcPts val="19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Solucio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de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Mobilitat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Professional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Sergi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Vidal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92920" y="2460259"/>
            <a:ext cx="1205230" cy="93599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95250" rIns="0" bIns="0" rtlCol="0" vert="horz">
            <a:spAutoFit/>
          </a:bodyPr>
          <a:lstStyle/>
          <a:p>
            <a:pPr algn="ctr" marL="99060" marR="90805">
              <a:lnSpc>
                <a:spcPct val="100000"/>
              </a:lnSpc>
              <a:spcBef>
                <a:spcPts val="750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Apa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ame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ts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de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Concessió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Mu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icipal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abel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Martínez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4435" y="3935348"/>
            <a:ext cx="1218565" cy="103886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algn="ctr" marL="112395" marR="134620" indent="-635">
              <a:lnSpc>
                <a:spcPct val="100000"/>
              </a:lnSpc>
              <a:spcBef>
                <a:spcPts val="60"/>
              </a:spcBef>
            </a:pP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Operacions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Estacions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d'Autobusos,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Zona</a:t>
            </a:r>
            <a:r>
              <a:rPr dirty="0" sz="11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Bus</a:t>
            </a:r>
            <a:r>
              <a:rPr dirty="0" sz="11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1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Unitat </a:t>
            </a:r>
            <a:r>
              <a:rPr dirty="0" sz="1100" spc="-2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DUM</a:t>
            </a:r>
            <a:endParaRPr sz="1100">
              <a:latin typeface="Calibri"/>
              <a:cs typeface="Calibri"/>
            </a:endParaRPr>
          </a:p>
          <a:p>
            <a:pPr algn="ctr" marR="23495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Sara</a:t>
            </a:r>
            <a:r>
              <a:rPr dirty="0" sz="11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Martínez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58795" y="3483102"/>
            <a:ext cx="0" cy="450850"/>
          </a:xfrm>
          <a:custGeom>
            <a:avLst/>
            <a:gdLst/>
            <a:ahLst/>
            <a:cxnLst/>
            <a:rect l="l" t="t" r="r" b="b"/>
            <a:pathLst>
              <a:path w="0" h="450850">
                <a:moveTo>
                  <a:pt x="0" y="0"/>
                </a:moveTo>
                <a:lnTo>
                  <a:pt x="0" y="450723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92217" y="1687067"/>
            <a:ext cx="4703445" cy="780415"/>
          </a:xfrm>
          <a:custGeom>
            <a:avLst/>
            <a:gdLst/>
            <a:ahLst/>
            <a:cxnLst/>
            <a:rect l="l" t="t" r="r" b="b"/>
            <a:pathLst>
              <a:path w="4703445" h="780414">
                <a:moveTo>
                  <a:pt x="4703064" y="329184"/>
                </a:moveTo>
                <a:lnTo>
                  <a:pt x="4703064" y="779907"/>
                </a:lnTo>
              </a:path>
              <a:path w="4703445" h="780414">
                <a:moveTo>
                  <a:pt x="1271016" y="0"/>
                </a:moveTo>
                <a:lnTo>
                  <a:pt x="1271016" y="329057"/>
                </a:lnTo>
              </a:path>
              <a:path w="4703445" h="780414">
                <a:moveTo>
                  <a:pt x="0" y="317754"/>
                </a:moveTo>
                <a:lnTo>
                  <a:pt x="0" y="768477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219575" y="2460259"/>
            <a:ext cx="1209675" cy="93599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95250" rIns="0" bIns="0" rtlCol="0" vert="horz">
            <a:spAutoFit/>
          </a:bodyPr>
          <a:lstStyle/>
          <a:p>
            <a:pPr algn="ctr" marL="109855" marR="106680" indent="-635">
              <a:lnSpc>
                <a:spcPct val="100000"/>
              </a:lnSpc>
              <a:spcBef>
                <a:spcPts val="75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Comunicació,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Màrqueting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Comercial</a:t>
            </a:r>
            <a:r>
              <a:rPr dirty="0" sz="1200" spc="-6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SPRO </a:t>
            </a:r>
            <a:r>
              <a:rPr dirty="0" sz="1200" spc="-254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Elvira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Eguizabal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46544" y="3859910"/>
            <a:ext cx="1217930" cy="928369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93040" marR="172720" indent="238760">
              <a:lnSpc>
                <a:spcPct val="100000"/>
              </a:lnSpc>
              <a:spcBef>
                <a:spcPts val="755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Grues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Oscar</a:t>
            </a:r>
            <a:r>
              <a:rPr dirty="0" sz="1200" spc="-5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Marcos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61859" y="3394709"/>
            <a:ext cx="0" cy="450850"/>
          </a:xfrm>
          <a:custGeom>
            <a:avLst/>
            <a:gdLst/>
            <a:ahLst/>
            <a:cxnLst/>
            <a:rect l="l" t="t" r="r" b="b"/>
            <a:pathLst>
              <a:path w="0" h="450850">
                <a:moveTo>
                  <a:pt x="0" y="0"/>
                </a:moveTo>
                <a:lnTo>
                  <a:pt x="0" y="450722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5449" y="496443"/>
            <a:ext cx="10203180" cy="288925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200" spc="-5">
                <a:latin typeface="Calibri"/>
                <a:cs typeface="Calibri"/>
              </a:rPr>
              <a:t>Negocis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30605" y="2920364"/>
            <a:ext cx="1190625" cy="935355"/>
          </a:xfrm>
          <a:custGeom>
            <a:avLst/>
            <a:gdLst/>
            <a:ahLst/>
            <a:cxnLst/>
            <a:rect l="l" t="t" r="r" b="b"/>
            <a:pathLst>
              <a:path w="1190625" h="935354">
                <a:moveTo>
                  <a:pt x="0" y="934974"/>
                </a:moveTo>
                <a:lnTo>
                  <a:pt x="1190244" y="934974"/>
                </a:lnTo>
                <a:lnTo>
                  <a:pt x="1190244" y="0"/>
                </a:lnTo>
                <a:lnTo>
                  <a:pt x="0" y="0"/>
                </a:lnTo>
                <a:lnTo>
                  <a:pt x="0" y="934974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54430" y="3090671"/>
            <a:ext cx="94106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st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aci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oname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Regulat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Victor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Jodar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80197" y="2003869"/>
            <a:ext cx="9549130" cy="3213735"/>
            <a:chOff x="1580197" y="2003869"/>
            <a:chExt cx="9549130" cy="3213735"/>
          </a:xfrm>
        </p:grpSpPr>
        <p:sp>
          <p:nvSpPr>
            <p:cNvPr id="6" name="object 6"/>
            <p:cNvSpPr/>
            <p:nvPr/>
          </p:nvSpPr>
          <p:spPr>
            <a:xfrm>
              <a:off x="1586865" y="2010537"/>
              <a:ext cx="8933180" cy="15875"/>
            </a:xfrm>
            <a:custGeom>
              <a:avLst/>
              <a:gdLst/>
              <a:ahLst/>
              <a:cxnLst/>
              <a:rect l="l" t="t" r="r" b="b"/>
              <a:pathLst>
                <a:path w="8933180" h="15875">
                  <a:moveTo>
                    <a:pt x="0" y="15875"/>
                  </a:moveTo>
                  <a:lnTo>
                    <a:pt x="8932799" y="0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917811" y="4282821"/>
              <a:ext cx="1205230" cy="928369"/>
            </a:xfrm>
            <a:custGeom>
              <a:avLst/>
              <a:gdLst/>
              <a:ahLst/>
              <a:cxnLst/>
              <a:rect l="l" t="t" r="r" b="b"/>
              <a:pathLst>
                <a:path w="1205229" h="928370">
                  <a:moveTo>
                    <a:pt x="0" y="928115"/>
                  </a:moveTo>
                  <a:lnTo>
                    <a:pt x="1204722" y="928115"/>
                  </a:lnTo>
                  <a:lnTo>
                    <a:pt x="1204722" y="0"/>
                  </a:lnTo>
                  <a:lnTo>
                    <a:pt x="0" y="0"/>
                  </a:lnTo>
                  <a:lnTo>
                    <a:pt x="0" y="928115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0225023" y="4449826"/>
            <a:ext cx="59055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Bicing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Faustino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che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387911" y="847153"/>
            <a:ext cx="1329690" cy="910590"/>
            <a:chOff x="5387911" y="847153"/>
            <a:chExt cx="1329690" cy="910590"/>
          </a:xfrm>
        </p:grpSpPr>
        <p:sp>
          <p:nvSpPr>
            <p:cNvPr id="10" name="object 10"/>
            <p:cNvSpPr/>
            <p:nvPr/>
          </p:nvSpPr>
          <p:spPr>
            <a:xfrm>
              <a:off x="5394578" y="853821"/>
              <a:ext cx="1316355" cy="897255"/>
            </a:xfrm>
            <a:custGeom>
              <a:avLst/>
              <a:gdLst/>
              <a:ahLst/>
              <a:cxnLst/>
              <a:rect l="l" t="t" r="r" b="b"/>
              <a:pathLst>
                <a:path w="1316354" h="897255">
                  <a:moveTo>
                    <a:pt x="1315974" y="0"/>
                  </a:moveTo>
                  <a:lnTo>
                    <a:pt x="0" y="0"/>
                  </a:lnTo>
                  <a:lnTo>
                    <a:pt x="0" y="896874"/>
                  </a:lnTo>
                  <a:lnTo>
                    <a:pt x="1315974" y="896874"/>
                  </a:lnTo>
                  <a:lnTo>
                    <a:pt x="1315974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5394578" y="853821"/>
              <a:ext cx="1316355" cy="897255"/>
            </a:xfrm>
            <a:custGeom>
              <a:avLst/>
              <a:gdLst/>
              <a:ahLst/>
              <a:cxnLst/>
              <a:rect l="l" t="t" r="r" b="b"/>
              <a:pathLst>
                <a:path w="1316354" h="897255">
                  <a:moveTo>
                    <a:pt x="0" y="896874"/>
                  </a:moveTo>
                  <a:lnTo>
                    <a:pt x="1315974" y="896874"/>
                  </a:lnTo>
                  <a:lnTo>
                    <a:pt x="1315974" y="0"/>
                  </a:lnTo>
                  <a:lnTo>
                    <a:pt x="0" y="0"/>
                  </a:lnTo>
                  <a:lnTo>
                    <a:pt x="0" y="896874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5509514" y="913891"/>
            <a:ext cx="108458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Solucions de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Mobilitat</a:t>
            </a:r>
            <a:r>
              <a:rPr dirty="0" sz="1200" spc="-5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Urbana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Josep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Mª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Deulofeu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027991" y="2016886"/>
            <a:ext cx="4495165" cy="3238500"/>
            <a:chOff x="6027991" y="2016886"/>
            <a:chExt cx="4495165" cy="3238500"/>
          </a:xfrm>
        </p:grpSpPr>
        <p:sp>
          <p:nvSpPr>
            <p:cNvPr id="14" name="object 14"/>
            <p:cNvSpPr/>
            <p:nvPr/>
          </p:nvSpPr>
          <p:spPr>
            <a:xfrm>
              <a:off x="10519409" y="2020061"/>
              <a:ext cx="0" cy="2262505"/>
            </a:xfrm>
            <a:custGeom>
              <a:avLst/>
              <a:gdLst/>
              <a:ahLst/>
              <a:cxnLst/>
              <a:rect l="l" t="t" r="r" b="b"/>
              <a:pathLst>
                <a:path w="0" h="2262504">
                  <a:moveTo>
                    <a:pt x="0" y="0"/>
                  </a:moveTo>
                  <a:lnTo>
                    <a:pt x="0" y="2262378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034658" y="4319397"/>
              <a:ext cx="1243330" cy="929005"/>
            </a:xfrm>
            <a:custGeom>
              <a:avLst/>
              <a:gdLst/>
              <a:ahLst/>
              <a:cxnLst/>
              <a:rect l="l" t="t" r="r" b="b"/>
              <a:pathLst>
                <a:path w="1243329" h="929004">
                  <a:moveTo>
                    <a:pt x="0" y="928877"/>
                  </a:moveTo>
                  <a:lnTo>
                    <a:pt x="1242821" y="928877"/>
                  </a:lnTo>
                  <a:lnTo>
                    <a:pt x="1242821" y="0"/>
                  </a:lnTo>
                  <a:lnTo>
                    <a:pt x="0" y="0"/>
                  </a:lnTo>
                  <a:lnTo>
                    <a:pt x="0" y="92887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6443726" y="4669535"/>
            <a:ext cx="424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SMOU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385881" y="2004695"/>
            <a:ext cx="2273300" cy="3253740"/>
            <a:chOff x="4385881" y="2004695"/>
            <a:chExt cx="2273300" cy="3253740"/>
          </a:xfrm>
        </p:grpSpPr>
        <p:sp>
          <p:nvSpPr>
            <p:cNvPr id="18" name="object 18"/>
            <p:cNvSpPr/>
            <p:nvPr/>
          </p:nvSpPr>
          <p:spPr>
            <a:xfrm>
              <a:off x="6650736" y="2007870"/>
              <a:ext cx="5080" cy="2310765"/>
            </a:xfrm>
            <a:custGeom>
              <a:avLst/>
              <a:gdLst/>
              <a:ahLst/>
              <a:cxnLst/>
              <a:rect l="l" t="t" r="r" b="b"/>
              <a:pathLst>
                <a:path w="5079" h="2310765">
                  <a:moveTo>
                    <a:pt x="0" y="0"/>
                  </a:moveTo>
                  <a:lnTo>
                    <a:pt x="4825" y="231051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392549" y="4311777"/>
              <a:ext cx="1205865" cy="939800"/>
            </a:xfrm>
            <a:custGeom>
              <a:avLst/>
              <a:gdLst/>
              <a:ahLst/>
              <a:cxnLst/>
              <a:rect l="l" t="t" r="r" b="b"/>
              <a:pathLst>
                <a:path w="1205864" h="939800">
                  <a:moveTo>
                    <a:pt x="0" y="939546"/>
                  </a:moveTo>
                  <a:lnTo>
                    <a:pt x="1205484" y="939546"/>
                  </a:lnTo>
                  <a:lnTo>
                    <a:pt x="1205484" y="0"/>
                  </a:lnTo>
                  <a:lnTo>
                    <a:pt x="0" y="0"/>
                  </a:lnTo>
                  <a:lnTo>
                    <a:pt x="0" y="939546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4572761" y="4484370"/>
            <a:ext cx="84581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Operacions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Endolla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Gabriel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P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é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z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718435" y="2920364"/>
            <a:ext cx="1233170" cy="943610"/>
          </a:xfrm>
          <a:custGeom>
            <a:avLst/>
            <a:gdLst/>
            <a:ahLst/>
            <a:cxnLst/>
            <a:rect l="l" t="t" r="r" b="b"/>
            <a:pathLst>
              <a:path w="1233170" h="943610">
                <a:moveTo>
                  <a:pt x="0" y="943356"/>
                </a:moveTo>
                <a:lnTo>
                  <a:pt x="1232915" y="943356"/>
                </a:lnTo>
                <a:lnTo>
                  <a:pt x="1232915" y="0"/>
                </a:lnTo>
                <a:lnTo>
                  <a:pt x="0" y="0"/>
                </a:lnTo>
                <a:lnTo>
                  <a:pt x="0" y="943356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913888" y="3186429"/>
            <a:ext cx="8420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" marR="5080" indent="-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Apa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ame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ts  Mi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eia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Coma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331336" y="2016886"/>
            <a:ext cx="5943600" cy="3253104"/>
            <a:chOff x="3331336" y="2016886"/>
            <a:chExt cx="5943600" cy="3253104"/>
          </a:xfrm>
        </p:grpSpPr>
        <p:sp>
          <p:nvSpPr>
            <p:cNvPr id="24" name="object 24"/>
            <p:cNvSpPr/>
            <p:nvPr/>
          </p:nvSpPr>
          <p:spPr>
            <a:xfrm>
              <a:off x="3334511" y="2020061"/>
              <a:ext cx="1660525" cy="899794"/>
            </a:xfrm>
            <a:custGeom>
              <a:avLst/>
              <a:gdLst/>
              <a:ahLst/>
              <a:cxnLst/>
              <a:rect l="l" t="t" r="r" b="b"/>
              <a:pathLst>
                <a:path w="1660525" h="899794">
                  <a:moveTo>
                    <a:pt x="1660398" y="0"/>
                  </a:moveTo>
                  <a:lnTo>
                    <a:pt x="1660398" y="435610"/>
                  </a:lnTo>
                </a:path>
                <a:path w="1660525" h="899794">
                  <a:moveTo>
                    <a:pt x="4825" y="6096"/>
                  </a:moveTo>
                  <a:lnTo>
                    <a:pt x="0" y="89954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8063102" y="4303394"/>
              <a:ext cx="1205230" cy="959485"/>
            </a:xfrm>
            <a:custGeom>
              <a:avLst/>
              <a:gdLst/>
              <a:ahLst/>
              <a:cxnLst/>
              <a:rect l="l" t="t" r="r" b="b"/>
              <a:pathLst>
                <a:path w="1205229" h="959485">
                  <a:moveTo>
                    <a:pt x="0" y="959357"/>
                  </a:moveTo>
                  <a:lnTo>
                    <a:pt x="1204722" y="959357"/>
                  </a:lnTo>
                  <a:lnTo>
                    <a:pt x="1204722" y="0"/>
                  </a:lnTo>
                  <a:lnTo>
                    <a:pt x="0" y="0"/>
                  </a:lnTo>
                  <a:lnTo>
                    <a:pt x="0" y="95935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8166100" y="4394707"/>
            <a:ext cx="99885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35890" marR="127635" indent="-63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Comercial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Mà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que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ng  SMOU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Yolanda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Morata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716339" y="2016886"/>
            <a:ext cx="5951855" cy="3573145"/>
            <a:chOff x="2716339" y="2016886"/>
            <a:chExt cx="5951855" cy="3573145"/>
          </a:xfrm>
        </p:grpSpPr>
        <p:sp>
          <p:nvSpPr>
            <p:cNvPr id="28" name="object 28"/>
            <p:cNvSpPr/>
            <p:nvPr/>
          </p:nvSpPr>
          <p:spPr>
            <a:xfrm>
              <a:off x="8664701" y="2020061"/>
              <a:ext cx="0" cy="2283460"/>
            </a:xfrm>
            <a:custGeom>
              <a:avLst/>
              <a:gdLst/>
              <a:ahLst/>
              <a:cxnLst/>
              <a:rect l="l" t="t" r="r" b="b"/>
              <a:pathLst>
                <a:path w="0" h="2283460">
                  <a:moveTo>
                    <a:pt x="0" y="0"/>
                  </a:moveTo>
                  <a:lnTo>
                    <a:pt x="0" y="2283206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723006" y="4304919"/>
              <a:ext cx="1233170" cy="1278255"/>
            </a:xfrm>
            <a:custGeom>
              <a:avLst/>
              <a:gdLst/>
              <a:ahLst/>
              <a:cxnLst/>
              <a:rect l="l" t="t" r="r" b="b"/>
              <a:pathLst>
                <a:path w="1233170" h="1278254">
                  <a:moveTo>
                    <a:pt x="0" y="1277873"/>
                  </a:moveTo>
                  <a:lnTo>
                    <a:pt x="1232916" y="1277873"/>
                  </a:lnTo>
                  <a:lnTo>
                    <a:pt x="1232916" y="0"/>
                  </a:lnTo>
                  <a:lnTo>
                    <a:pt x="0" y="0"/>
                  </a:lnTo>
                  <a:lnTo>
                    <a:pt x="0" y="1277873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2921761" y="4280916"/>
            <a:ext cx="834390" cy="1306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Places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Titularitat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Municipal,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CDU's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Residents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Guillem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Jo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di  Barea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335909" y="3851783"/>
            <a:ext cx="7799705" cy="2744470"/>
            <a:chOff x="3335909" y="3851783"/>
            <a:chExt cx="7799705" cy="2744470"/>
          </a:xfrm>
        </p:grpSpPr>
        <p:sp>
          <p:nvSpPr>
            <p:cNvPr id="32" name="object 32"/>
            <p:cNvSpPr/>
            <p:nvPr/>
          </p:nvSpPr>
          <p:spPr>
            <a:xfrm>
              <a:off x="3339084" y="3854958"/>
              <a:ext cx="0" cy="450850"/>
            </a:xfrm>
            <a:custGeom>
              <a:avLst/>
              <a:gdLst/>
              <a:ahLst/>
              <a:cxnLst/>
              <a:rect l="l" t="t" r="r" b="b"/>
              <a:pathLst>
                <a:path w="0" h="450850">
                  <a:moveTo>
                    <a:pt x="0" y="0"/>
                  </a:moveTo>
                  <a:lnTo>
                    <a:pt x="0" y="450723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923145" y="5660517"/>
              <a:ext cx="1205865" cy="929005"/>
            </a:xfrm>
            <a:custGeom>
              <a:avLst/>
              <a:gdLst/>
              <a:ahLst/>
              <a:cxnLst/>
              <a:rect l="l" t="t" r="r" b="b"/>
              <a:pathLst>
                <a:path w="1205865" h="929004">
                  <a:moveTo>
                    <a:pt x="0" y="928877"/>
                  </a:moveTo>
                  <a:lnTo>
                    <a:pt x="1205483" y="928877"/>
                  </a:lnTo>
                  <a:lnTo>
                    <a:pt x="1205483" y="0"/>
                  </a:lnTo>
                  <a:lnTo>
                    <a:pt x="0" y="0"/>
                  </a:lnTo>
                  <a:lnTo>
                    <a:pt x="0" y="92887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10103866" y="5828029"/>
            <a:ext cx="84581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Operacions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Bicing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Gabriel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P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é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z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337875" y="2919793"/>
            <a:ext cx="6191250" cy="2743835"/>
            <a:chOff x="4337875" y="2919793"/>
            <a:chExt cx="6191250" cy="2743835"/>
          </a:xfrm>
        </p:grpSpPr>
        <p:sp>
          <p:nvSpPr>
            <p:cNvPr id="36" name="object 36"/>
            <p:cNvSpPr/>
            <p:nvPr/>
          </p:nvSpPr>
          <p:spPr>
            <a:xfrm>
              <a:off x="10519409" y="5210555"/>
              <a:ext cx="6350" cy="449580"/>
            </a:xfrm>
            <a:custGeom>
              <a:avLst/>
              <a:gdLst/>
              <a:ahLst/>
              <a:cxnLst/>
              <a:rect l="l" t="t" r="r" b="b"/>
              <a:pathLst>
                <a:path w="6350" h="449579">
                  <a:moveTo>
                    <a:pt x="0" y="0"/>
                  </a:moveTo>
                  <a:lnTo>
                    <a:pt x="6096" y="449338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4344543" y="2926460"/>
              <a:ext cx="1233170" cy="943610"/>
            </a:xfrm>
            <a:custGeom>
              <a:avLst/>
              <a:gdLst/>
              <a:ahLst/>
              <a:cxnLst/>
              <a:rect l="l" t="t" r="r" b="b"/>
              <a:pathLst>
                <a:path w="1233170" h="943610">
                  <a:moveTo>
                    <a:pt x="0" y="943356"/>
                  </a:moveTo>
                  <a:lnTo>
                    <a:pt x="1232915" y="943356"/>
                  </a:lnTo>
                  <a:lnTo>
                    <a:pt x="1232915" y="0"/>
                  </a:lnTo>
                  <a:lnTo>
                    <a:pt x="0" y="0"/>
                  </a:lnTo>
                  <a:lnTo>
                    <a:pt x="0" y="943356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4563617" y="3101340"/>
            <a:ext cx="7943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Endolla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Xavier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st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ellsague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581911" y="1750314"/>
            <a:ext cx="4472305" cy="2568575"/>
          </a:xfrm>
          <a:custGeom>
            <a:avLst/>
            <a:gdLst/>
            <a:ahLst/>
            <a:cxnLst/>
            <a:rect l="l" t="t" r="r" b="b"/>
            <a:pathLst>
              <a:path w="4472305" h="2568575">
                <a:moveTo>
                  <a:pt x="3412998" y="717803"/>
                </a:moveTo>
                <a:lnTo>
                  <a:pt x="3412998" y="1168527"/>
                </a:lnTo>
              </a:path>
              <a:path w="4472305" h="2568575">
                <a:moveTo>
                  <a:pt x="3378708" y="2117598"/>
                </a:moveTo>
                <a:lnTo>
                  <a:pt x="3378708" y="2568321"/>
                </a:lnTo>
              </a:path>
              <a:path w="4472305" h="2568575">
                <a:moveTo>
                  <a:pt x="4469892" y="0"/>
                </a:moveTo>
                <a:lnTo>
                  <a:pt x="4472178" y="269239"/>
                </a:lnTo>
              </a:path>
              <a:path w="4472305" h="2568575">
                <a:moveTo>
                  <a:pt x="4825" y="275844"/>
                </a:moveTo>
                <a:lnTo>
                  <a:pt x="0" y="1175765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5449" y="496443"/>
            <a:ext cx="10203180" cy="288925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200" spc="-5">
                <a:latin typeface="Calibri"/>
                <a:cs typeface="Calibri"/>
              </a:rPr>
              <a:t>Negocis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5552" y="4304919"/>
            <a:ext cx="1190625" cy="935355"/>
          </a:xfrm>
          <a:custGeom>
            <a:avLst/>
            <a:gdLst/>
            <a:ahLst/>
            <a:cxnLst/>
            <a:rect l="l" t="t" r="r" b="b"/>
            <a:pathLst>
              <a:path w="1190625" h="935354">
                <a:moveTo>
                  <a:pt x="0" y="934973"/>
                </a:moveTo>
                <a:lnTo>
                  <a:pt x="1190244" y="934973"/>
                </a:lnTo>
                <a:lnTo>
                  <a:pt x="1190244" y="0"/>
                </a:lnTo>
                <a:lnTo>
                  <a:pt x="0" y="0"/>
                </a:lnTo>
                <a:lnTo>
                  <a:pt x="0" y="934973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16583" y="4475479"/>
            <a:ext cx="9480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Admini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ació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Finances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Sergio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Roldan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80197" y="2003869"/>
            <a:ext cx="9549130" cy="3220085"/>
            <a:chOff x="1580197" y="2003869"/>
            <a:chExt cx="9549130" cy="3220085"/>
          </a:xfrm>
        </p:grpSpPr>
        <p:sp>
          <p:nvSpPr>
            <p:cNvPr id="6" name="object 6"/>
            <p:cNvSpPr/>
            <p:nvPr/>
          </p:nvSpPr>
          <p:spPr>
            <a:xfrm>
              <a:off x="1586865" y="2010537"/>
              <a:ext cx="8933180" cy="15875"/>
            </a:xfrm>
            <a:custGeom>
              <a:avLst/>
              <a:gdLst/>
              <a:ahLst/>
              <a:cxnLst/>
              <a:rect l="l" t="t" r="r" b="b"/>
              <a:pathLst>
                <a:path w="8933180" h="15875">
                  <a:moveTo>
                    <a:pt x="0" y="15875"/>
                  </a:moveTo>
                  <a:lnTo>
                    <a:pt x="8932799" y="0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917811" y="4301871"/>
              <a:ext cx="1205230" cy="915669"/>
            </a:xfrm>
            <a:custGeom>
              <a:avLst/>
              <a:gdLst/>
              <a:ahLst/>
              <a:cxnLst/>
              <a:rect l="l" t="t" r="r" b="b"/>
              <a:pathLst>
                <a:path w="1205229" h="915670">
                  <a:moveTo>
                    <a:pt x="0" y="915161"/>
                  </a:moveTo>
                  <a:lnTo>
                    <a:pt x="1204722" y="915161"/>
                  </a:lnTo>
                  <a:lnTo>
                    <a:pt x="1204722" y="0"/>
                  </a:lnTo>
                  <a:lnTo>
                    <a:pt x="0" y="0"/>
                  </a:lnTo>
                  <a:lnTo>
                    <a:pt x="0" y="915161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0136631" y="4553711"/>
            <a:ext cx="7670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Restauració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Ai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r Bernal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387911" y="847153"/>
            <a:ext cx="1329690" cy="910590"/>
            <a:chOff x="5387911" y="847153"/>
            <a:chExt cx="1329690" cy="910590"/>
          </a:xfrm>
        </p:grpSpPr>
        <p:sp>
          <p:nvSpPr>
            <p:cNvPr id="10" name="object 10"/>
            <p:cNvSpPr/>
            <p:nvPr/>
          </p:nvSpPr>
          <p:spPr>
            <a:xfrm>
              <a:off x="5394578" y="853821"/>
              <a:ext cx="1316355" cy="897255"/>
            </a:xfrm>
            <a:custGeom>
              <a:avLst/>
              <a:gdLst/>
              <a:ahLst/>
              <a:cxnLst/>
              <a:rect l="l" t="t" r="r" b="b"/>
              <a:pathLst>
                <a:path w="1316354" h="897255">
                  <a:moveTo>
                    <a:pt x="1315974" y="0"/>
                  </a:moveTo>
                  <a:lnTo>
                    <a:pt x="0" y="0"/>
                  </a:lnTo>
                  <a:lnTo>
                    <a:pt x="0" y="896874"/>
                  </a:lnTo>
                  <a:lnTo>
                    <a:pt x="1315974" y="896874"/>
                  </a:lnTo>
                  <a:lnTo>
                    <a:pt x="1315974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5394578" y="853821"/>
              <a:ext cx="1316355" cy="897255"/>
            </a:xfrm>
            <a:custGeom>
              <a:avLst/>
              <a:gdLst/>
              <a:ahLst/>
              <a:cxnLst/>
              <a:rect l="l" t="t" r="r" b="b"/>
              <a:pathLst>
                <a:path w="1316354" h="897255">
                  <a:moveTo>
                    <a:pt x="0" y="896874"/>
                  </a:moveTo>
                  <a:lnTo>
                    <a:pt x="1315974" y="896874"/>
                  </a:lnTo>
                  <a:lnTo>
                    <a:pt x="1315974" y="0"/>
                  </a:lnTo>
                  <a:lnTo>
                    <a:pt x="0" y="0"/>
                  </a:lnTo>
                  <a:lnTo>
                    <a:pt x="0" y="896874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5518658" y="1005332"/>
            <a:ext cx="10668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9075" marR="5080" indent="-20701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P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</a:t>
            </a:r>
            <a:r>
              <a:rPr dirty="0" sz="1200" spc="-160">
                <a:solidFill>
                  <a:srgbClr val="2E5496"/>
                </a:solidFill>
                <a:latin typeface="Calibri"/>
                <a:cs typeface="Calibri"/>
              </a:rPr>
              <a:t>’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accions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Tibidabo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Rosa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Ortiz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291453" y="4314063"/>
            <a:ext cx="1205230" cy="939800"/>
          </a:xfrm>
          <a:custGeom>
            <a:avLst/>
            <a:gdLst/>
            <a:ahLst/>
            <a:cxnLst/>
            <a:rect l="l" t="t" r="r" b="b"/>
            <a:pathLst>
              <a:path w="1205229" h="939800">
                <a:moveTo>
                  <a:pt x="0" y="939546"/>
                </a:moveTo>
                <a:lnTo>
                  <a:pt x="1204722" y="939546"/>
                </a:lnTo>
                <a:lnTo>
                  <a:pt x="1204722" y="0"/>
                </a:lnTo>
                <a:lnTo>
                  <a:pt x="0" y="0"/>
                </a:lnTo>
                <a:lnTo>
                  <a:pt x="0" y="939546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651243" y="4669790"/>
            <a:ext cx="4857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eci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nt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18435" y="2920364"/>
            <a:ext cx="1233170" cy="943610"/>
          </a:xfrm>
          <a:custGeom>
            <a:avLst/>
            <a:gdLst/>
            <a:ahLst/>
            <a:cxnLst/>
            <a:rect l="l" t="t" r="r" b="b"/>
            <a:pathLst>
              <a:path w="1233170" h="943610">
                <a:moveTo>
                  <a:pt x="0" y="943356"/>
                </a:moveTo>
                <a:lnTo>
                  <a:pt x="1232915" y="943356"/>
                </a:lnTo>
                <a:lnTo>
                  <a:pt x="1232915" y="0"/>
                </a:lnTo>
                <a:lnTo>
                  <a:pt x="0" y="0"/>
                </a:lnTo>
                <a:lnTo>
                  <a:pt x="0" y="943356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862833" y="3003550"/>
            <a:ext cx="944244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3355" marR="5080" indent="-16129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nt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enime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Seguretat</a:t>
            </a:r>
            <a:endParaRPr sz="1200">
              <a:latin typeface="Calibri"/>
              <a:cs typeface="Calibri"/>
            </a:endParaRPr>
          </a:p>
          <a:p>
            <a:pPr marL="237490" marR="68580" indent="-161925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Juan Manuel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Esquius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331336" y="2022982"/>
            <a:ext cx="5880735" cy="1742439"/>
            <a:chOff x="3331336" y="2022982"/>
            <a:chExt cx="5880735" cy="1742439"/>
          </a:xfrm>
        </p:grpSpPr>
        <p:sp>
          <p:nvSpPr>
            <p:cNvPr id="18" name="object 18"/>
            <p:cNvSpPr/>
            <p:nvPr/>
          </p:nvSpPr>
          <p:spPr>
            <a:xfrm>
              <a:off x="3334511" y="2026157"/>
              <a:ext cx="5080" cy="893444"/>
            </a:xfrm>
            <a:custGeom>
              <a:avLst/>
              <a:gdLst/>
              <a:ahLst/>
              <a:cxnLst/>
              <a:rect l="l" t="t" r="r" b="b"/>
              <a:pathLst>
                <a:path w="5079" h="893444">
                  <a:moveTo>
                    <a:pt x="4825" y="0"/>
                  </a:moveTo>
                  <a:lnTo>
                    <a:pt x="0" y="893444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999857" y="2799206"/>
              <a:ext cx="1205865" cy="959485"/>
            </a:xfrm>
            <a:custGeom>
              <a:avLst/>
              <a:gdLst/>
              <a:ahLst/>
              <a:cxnLst/>
              <a:rect l="l" t="t" r="r" b="b"/>
              <a:pathLst>
                <a:path w="1205865" h="959485">
                  <a:moveTo>
                    <a:pt x="0" y="959358"/>
                  </a:moveTo>
                  <a:lnTo>
                    <a:pt x="1205483" y="959358"/>
                  </a:lnTo>
                  <a:lnTo>
                    <a:pt x="1205483" y="0"/>
                  </a:lnTo>
                  <a:lnTo>
                    <a:pt x="0" y="0"/>
                  </a:lnTo>
                  <a:lnTo>
                    <a:pt x="0" y="959358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8087359" y="2890520"/>
            <a:ext cx="103124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Màrqueting,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Comercial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Atenció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al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Client </a:t>
            </a:r>
            <a:r>
              <a:rPr dirty="0" sz="1200" spc="-254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Enric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Tomas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716339" y="2016886"/>
            <a:ext cx="5952490" cy="3253104"/>
            <a:chOff x="2716339" y="2016886"/>
            <a:chExt cx="5952490" cy="3253104"/>
          </a:xfrm>
        </p:grpSpPr>
        <p:sp>
          <p:nvSpPr>
            <p:cNvPr id="22" name="object 22"/>
            <p:cNvSpPr/>
            <p:nvPr/>
          </p:nvSpPr>
          <p:spPr>
            <a:xfrm>
              <a:off x="8656319" y="2020061"/>
              <a:ext cx="8890" cy="767080"/>
            </a:xfrm>
            <a:custGeom>
              <a:avLst/>
              <a:gdLst/>
              <a:ahLst/>
              <a:cxnLst/>
              <a:rect l="l" t="t" r="r" b="b"/>
              <a:pathLst>
                <a:path w="8890" h="767080">
                  <a:moveTo>
                    <a:pt x="8762" y="0"/>
                  </a:moveTo>
                  <a:lnTo>
                    <a:pt x="0" y="766952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723006" y="4304919"/>
              <a:ext cx="1233170" cy="958215"/>
            </a:xfrm>
            <a:custGeom>
              <a:avLst/>
              <a:gdLst/>
              <a:ahLst/>
              <a:cxnLst/>
              <a:rect l="l" t="t" r="r" b="b"/>
              <a:pathLst>
                <a:path w="1233170" h="958214">
                  <a:moveTo>
                    <a:pt x="0" y="957833"/>
                  </a:moveTo>
                  <a:lnTo>
                    <a:pt x="1232916" y="957833"/>
                  </a:lnTo>
                  <a:lnTo>
                    <a:pt x="1232916" y="0"/>
                  </a:lnTo>
                  <a:lnTo>
                    <a:pt x="0" y="0"/>
                  </a:lnTo>
                  <a:lnTo>
                    <a:pt x="0" y="957833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2867660" y="4395216"/>
            <a:ext cx="944244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nt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enime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Seguretat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Antonio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Guerrero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335909" y="2896933"/>
            <a:ext cx="3354070" cy="1412240"/>
            <a:chOff x="3335909" y="2896933"/>
            <a:chExt cx="3354070" cy="1412240"/>
          </a:xfrm>
        </p:grpSpPr>
        <p:sp>
          <p:nvSpPr>
            <p:cNvPr id="26" name="object 26"/>
            <p:cNvSpPr/>
            <p:nvPr/>
          </p:nvSpPr>
          <p:spPr>
            <a:xfrm>
              <a:off x="3339084" y="3854957"/>
              <a:ext cx="0" cy="450850"/>
            </a:xfrm>
            <a:custGeom>
              <a:avLst/>
              <a:gdLst/>
              <a:ahLst/>
              <a:cxnLst/>
              <a:rect l="l" t="t" r="r" b="b"/>
              <a:pathLst>
                <a:path w="0" h="450850">
                  <a:moveTo>
                    <a:pt x="0" y="0"/>
                  </a:moveTo>
                  <a:lnTo>
                    <a:pt x="0" y="450723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449443" y="2903600"/>
              <a:ext cx="1233805" cy="943610"/>
            </a:xfrm>
            <a:custGeom>
              <a:avLst/>
              <a:gdLst/>
              <a:ahLst/>
              <a:cxnLst/>
              <a:rect l="l" t="t" r="r" b="b"/>
              <a:pathLst>
                <a:path w="1233804" h="943610">
                  <a:moveTo>
                    <a:pt x="0" y="943356"/>
                  </a:moveTo>
                  <a:lnTo>
                    <a:pt x="1233678" y="943356"/>
                  </a:lnTo>
                  <a:lnTo>
                    <a:pt x="1233678" y="0"/>
                  </a:lnTo>
                  <a:lnTo>
                    <a:pt x="0" y="0"/>
                  </a:lnTo>
                  <a:lnTo>
                    <a:pt x="0" y="943356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5703315" y="3169920"/>
            <a:ext cx="72517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Operacions</a:t>
            </a:r>
            <a:endParaRPr sz="1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Odin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Bugs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579499" y="1747139"/>
            <a:ext cx="4479290" cy="3513454"/>
            <a:chOff x="1579499" y="1747139"/>
            <a:chExt cx="4479290" cy="3513454"/>
          </a:xfrm>
        </p:grpSpPr>
        <p:sp>
          <p:nvSpPr>
            <p:cNvPr id="30" name="object 30"/>
            <p:cNvSpPr/>
            <p:nvPr/>
          </p:nvSpPr>
          <p:spPr>
            <a:xfrm>
              <a:off x="1582674" y="1750314"/>
              <a:ext cx="4472940" cy="2553970"/>
            </a:xfrm>
            <a:custGeom>
              <a:avLst/>
              <a:gdLst/>
              <a:ahLst/>
              <a:cxnLst/>
              <a:rect l="l" t="t" r="r" b="b"/>
              <a:pathLst>
                <a:path w="4472940" h="2553970">
                  <a:moveTo>
                    <a:pt x="4472559" y="275082"/>
                  </a:moveTo>
                  <a:lnTo>
                    <a:pt x="4469130" y="1151001"/>
                  </a:lnTo>
                </a:path>
                <a:path w="4472940" h="2553970">
                  <a:moveTo>
                    <a:pt x="4469130" y="0"/>
                  </a:moveTo>
                  <a:lnTo>
                    <a:pt x="4471416" y="269239"/>
                  </a:lnTo>
                </a:path>
                <a:path w="4472940" h="2553970">
                  <a:moveTo>
                    <a:pt x="0" y="275844"/>
                  </a:moveTo>
                  <a:lnTo>
                    <a:pt x="8128" y="2553716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719447" y="4314063"/>
              <a:ext cx="1205865" cy="939800"/>
            </a:xfrm>
            <a:custGeom>
              <a:avLst/>
              <a:gdLst/>
              <a:ahLst/>
              <a:cxnLst/>
              <a:rect l="l" t="t" r="r" b="b"/>
              <a:pathLst>
                <a:path w="1205864" h="939800">
                  <a:moveTo>
                    <a:pt x="0" y="939546"/>
                  </a:moveTo>
                  <a:lnTo>
                    <a:pt x="1205484" y="939546"/>
                  </a:lnTo>
                  <a:lnTo>
                    <a:pt x="1205484" y="0"/>
                  </a:lnTo>
                  <a:lnTo>
                    <a:pt x="0" y="0"/>
                  </a:lnTo>
                  <a:lnTo>
                    <a:pt x="0" y="939546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4858511" y="4486909"/>
            <a:ext cx="9271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6045" marR="9842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x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pe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riència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Client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Marcel</a:t>
            </a:r>
            <a:r>
              <a:rPr dirty="0" sz="1200" spc="-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Coupin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5313235" y="2792539"/>
            <a:ext cx="5815965" cy="1537970"/>
            <a:chOff x="5313235" y="2792539"/>
            <a:chExt cx="5815965" cy="1537970"/>
          </a:xfrm>
        </p:grpSpPr>
        <p:sp>
          <p:nvSpPr>
            <p:cNvPr id="34" name="object 34"/>
            <p:cNvSpPr/>
            <p:nvPr/>
          </p:nvSpPr>
          <p:spPr>
            <a:xfrm>
              <a:off x="5319521" y="4059173"/>
              <a:ext cx="2540" cy="247015"/>
            </a:xfrm>
            <a:custGeom>
              <a:avLst/>
              <a:gdLst/>
              <a:ahLst/>
              <a:cxnLst/>
              <a:rect l="l" t="t" r="r" b="b"/>
              <a:pathLst>
                <a:path w="2539" h="247014">
                  <a:moveTo>
                    <a:pt x="2158" y="0"/>
                  </a:moveTo>
                  <a:lnTo>
                    <a:pt x="0" y="246506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5319902" y="4074794"/>
              <a:ext cx="1587500" cy="2540"/>
            </a:xfrm>
            <a:custGeom>
              <a:avLst/>
              <a:gdLst/>
              <a:ahLst/>
              <a:cxnLst/>
              <a:rect l="l" t="t" r="r" b="b"/>
              <a:pathLst>
                <a:path w="1587500" h="2539">
                  <a:moveTo>
                    <a:pt x="0" y="2412"/>
                  </a:moveTo>
                  <a:lnTo>
                    <a:pt x="1586992" y="0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6060947" y="3846575"/>
              <a:ext cx="831215" cy="480695"/>
            </a:xfrm>
            <a:custGeom>
              <a:avLst/>
              <a:gdLst/>
              <a:ahLst/>
              <a:cxnLst/>
              <a:rect l="l" t="t" r="r" b="b"/>
              <a:pathLst>
                <a:path w="831215" h="480695">
                  <a:moveTo>
                    <a:pt x="831215" y="233934"/>
                  </a:moveTo>
                  <a:lnTo>
                    <a:pt x="829055" y="480441"/>
                  </a:lnTo>
                </a:path>
                <a:path w="831215" h="480695">
                  <a:moveTo>
                    <a:pt x="4825" y="0"/>
                  </a:moveTo>
                  <a:lnTo>
                    <a:pt x="0" y="245237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9917810" y="2799206"/>
              <a:ext cx="1205230" cy="959485"/>
            </a:xfrm>
            <a:custGeom>
              <a:avLst/>
              <a:gdLst/>
              <a:ahLst/>
              <a:cxnLst/>
              <a:rect l="l" t="t" r="r" b="b"/>
              <a:pathLst>
                <a:path w="1205229" h="959485">
                  <a:moveTo>
                    <a:pt x="0" y="959358"/>
                  </a:moveTo>
                  <a:lnTo>
                    <a:pt x="1204722" y="959358"/>
                  </a:lnTo>
                  <a:lnTo>
                    <a:pt x="1204722" y="0"/>
                  </a:lnTo>
                  <a:lnTo>
                    <a:pt x="0" y="0"/>
                  </a:lnTo>
                  <a:lnTo>
                    <a:pt x="0" y="959358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10090150" y="2981959"/>
            <a:ext cx="86106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Restauració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Botigues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Bru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o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Que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0519409" y="2006345"/>
            <a:ext cx="4445" cy="2294890"/>
          </a:xfrm>
          <a:custGeom>
            <a:avLst/>
            <a:gdLst/>
            <a:ahLst/>
            <a:cxnLst/>
            <a:rect l="l" t="t" r="r" b="b"/>
            <a:pathLst>
              <a:path w="4445" h="2294890">
                <a:moveTo>
                  <a:pt x="4318" y="0"/>
                </a:moveTo>
                <a:lnTo>
                  <a:pt x="0" y="792861"/>
                </a:lnTo>
              </a:path>
              <a:path w="4445" h="2294890">
                <a:moveTo>
                  <a:pt x="0" y="1760981"/>
                </a:moveTo>
                <a:lnTo>
                  <a:pt x="0" y="2294762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5449" y="496443"/>
            <a:ext cx="10203180" cy="288925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200" spc="-10">
                <a:latin typeface="Calibri"/>
                <a:cs typeface="Calibri"/>
              </a:rPr>
              <a:t>SERVEIS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TRANSVERSALS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5449" y="2612517"/>
            <a:ext cx="2497455" cy="1039494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5206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Projectes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Serveis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Tècnics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algn="ctr" marL="822325" marR="815975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Anna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Elices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Roger 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Toboso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Cl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Be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g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ada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74367" y="2086736"/>
            <a:ext cx="3837940" cy="26034"/>
          </a:xfrm>
          <a:custGeom>
            <a:avLst/>
            <a:gdLst/>
            <a:ahLst/>
            <a:cxnLst/>
            <a:rect l="l" t="t" r="r" b="b"/>
            <a:pathLst>
              <a:path w="3837940" h="26035">
                <a:moveTo>
                  <a:pt x="0" y="0"/>
                </a:moveTo>
                <a:lnTo>
                  <a:pt x="3837431" y="25780"/>
                </a:lnTo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111877" y="2612517"/>
            <a:ext cx="1799589" cy="1039494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algn="ctr" marL="238760" marR="230504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nt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enime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1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v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eis  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Tècnics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Joan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Català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22522" y="982599"/>
            <a:ext cx="1689735" cy="802640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405130" marR="380365" indent="-17780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Serveis</a:t>
            </a:r>
            <a:r>
              <a:rPr dirty="0" sz="1200" spc="-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Tècnics </a:t>
            </a:r>
            <a:r>
              <a:rPr dirty="0" sz="1200" spc="-254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X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vier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P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ascual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5449" y="4145660"/>
            <a:ext cx="2497455" cy="216916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21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Projectes</a:t>
            </a:r>
            <a:r>
              <a:rPr dirty="0" sz="11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Serveis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Tècnics</a:t>
            </a:r>
            <a:endParaRPr sz="1100">
              <a:latin typeface="Calibri"/>
              <a:cs typeface="Calibri"/>
            </a:endParaRPr>
          </a:p>
          <a:p>
            <a:pPr algn="ctr" marL="882650" marR="875030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reia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ede 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Estel</a:t>
            </a:r>
            <a:r>
              <a:rPr dirty="0" sz="11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Escriba</a:t>
            </a:r>
            <a:endParaRPr sz="1100">
              <a:latin typeface="Calibri"/>
              <a:cs typeface="Calibri"/>
            </a:endParaRPr>
          </a:p>
          <a:p>
            <a:pPr algn="ctr" marL="693420" marR="687705" indent="635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Cristobal Martínez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Montserrat Jorba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Jorge Tupac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Linares </a:t>
            </a:r>
            <a:r>
              <a:rPr dirty="0" sz="1100" spc="-2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Montserrat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Escrig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Merce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Duset</a:t>
            </a:r>
            <a:endParaRPr sz="1100">
              <a:latin typeface="Calibri"/>
              <a:cs typeface="Calibri"/>
            </a:endParaRPr>
          </a:p>
          <a:p>
            <a:pPr algn="ctr" marL="828040" marR="821690" indent="1270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Jesús Reyes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Maria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Vidal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Bla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nc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1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Ba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ntula 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Carles Pozo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Gerard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Vivo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73985" y="3651503"/>
            <a:ext cx="0" cy="494030"/>
          </a:xfrm>
          <a:custGeom>
            <a:avLst/>
            <a:gdLst/>
            <a:ahLst/>
            <a:cxnLst/>
            <a:rect l="l" t="t" r="r" b="b"/>
            <a:pathLst>
              <a:path w="0" h="494029">
                <a:moveTo>
                  <a:pt x="0" y="0"/>
                </a:moveTo>
                <a:lnTo>
                  <a:pt x="0" y="494030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111877" y="4145660"/>
            <a:ext cx="1799589" cy="135001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16205" rIns="0" bIns="0" rtlCol="0" vert="horz">
            <a:spAutoFit/>
          </a:bodyPr>
          <a:lstStyle/>
          <a:p>
            <a:pPr algn="ctr" marL="238760" marR="230504">
              <a:lnSpc>
                <a:spcPct val="100000"/>
              </a:lnSpc>
              <a:spcBef>
                <a:spcPts val="915"/>
              </a:spcBef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nt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enime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1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v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eis  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Tècnics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algn="ctr" marL="388620" marR="381000" indent="635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Carlos Blanco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Victor Gonzalez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Jose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Luis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Pelagio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11417" y="3651503"/>
            <a:ext cx="0" cy="494030"/>
          </a:xfrm>
          <a:custGeom>
            <a:avLst/>
            <a:gdLst/>
            <a:ahLst/>
            <a:cxnLst/>
            <a:rect l="l" t="t" r="r" b="b"/>
            <a:pathLst>
              <a:path w="0" h="494029">
                <a:moveTo>
                  <a:pt x="0" y="0"/>
                </a:moveTo>
                <a:lnTo>
                  <a:pt x="0" y="494030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73985" y="1783079"/>
            <a:ext cx="3837940" cy="842010"/>
          </a:xfrm>
          <a:custGeom>
            <a:avLst/>
            <a:gdLst/>
            <a:ahLst/>
            <a:cxnLst/>
            <a:rect l="l" t="t" r="r" b="b"/>
            <a:pathLst>
              <a:path w="3837940" h="842010">
                <a:moveTo>
                  <a:pt x="2056638" y="0"/>
                </a:moveTo>
                <a:lnTo>
                  <a:pt x="2056638" y="329057"/>
                </a:lnTo>
              </a:path>
              <a:path w="3837940" h="842010">
                <a:moveTo>
                  <a:pt x="0" y="316230"/>
                </a:moveTo>
                <a:lnTo>
                  <a:pt x="0" y="829056"/>
                </a:lnTo>
              </a:path>
              <a:path w="3837940" h="842010">
                <a:moveTo>
                  <a:pt x="3837431" y="329184"/>
                </a:moveTo>
                <a:lnTo>
                  <a:pt x="3837431" y="842010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8849106" y="976122"/>
          <a:ext cx="1818639" cy="2695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8525"/>
                <a:gridCol w="899794"/>
              </a:tblGrid>
              <a:tr h="802386">
                <a:tc gridSpan="2">
                  <a:txBody>
                    <a:bodyPr/>
                    <a:lstStyle/>
                    <a:p>
                      <a:pPr marL="492759" marR="247015" indent="-23876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12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Serveis</a:t>
                      </a:r>
                      <a:r>
                        <a:rPr dirty="0" sz="1200" spc="-1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Centrals</a:t>
                      </a:r>
                      <a:r>
                        <a:rPr dirty="0" sz="1200" spc="-2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spc="-1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les </a:t>
                      </a:r>
                      <a:r>
                        <a:rPr dirty="0" sz="1200" spc="-254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Operacions </a:t>
                      </a:r>
                      <a:r>
                        <a:rPr dirty="0" sz="12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Laura</a:t>
                      </a:r>
                      <a:r>
                        <a:rPr dirty="0" sz="1200" spc="-2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Agüera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16205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  <a:lnT w="19050">
                      <a:solidFill>
                        <a:srgbClr val="41709C"/>
                      </a:solidFill>
                      <a:prstDash val="solid"/>
                    </a:lnT>
                    <a:lnB w="19050">
                      <a:solidFill>
                        <a:srgbClr val="41709C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40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5B9BD4"/>
                      </a:solidFill>
                      <a:prstDash val="solid"/>
                    </a:lnR>
                    <a:lnT w="19050">
                      <a:solidFill>
                        <a:srgbClr val="41709C"/>
                      </a:solidFill>
                      <a:prstDash val="solid"/>
                    </a:lnT>
                    <a:lnB w="19050">
                      <a:solidFill>
                        <a:srgbClr val="41709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B9BD4"/>
                      </a:solidFill>
                      <a:prstDash val="solid"/>
                    </a:lnL>
                    <a:lnT w="19050">
                      <a:solidFill>
                        <a:srgbClr val="41709C"/>
                      </a:solidFill>
                      <a:prstDash val="solid"/>
                    </a:lnT>
                    <a:lnB w="19050">
                      <a:solidFill>
                        <a:srgbClr val="41709C"/>
                      </a:solidFill>
                      <a:prstDash val="solid"/>
                    </a:lnB>
                  </a:tcPr>
                </a:tc>
              </a:tr>
              <a:tr h="103936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254635" marR="24701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Serveis</a:t>
                      </a:r>
                      <a:r>
                        <a:rPr dirty="0" sz="1200" spc="-1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Centrals</a:t>
                      </a:r>
                      <a:r>
                        <a:rPr dirty="0" sz="1200" spc="-2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spc="-1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les </a:t>
                      </a:r>
                      <a:r>
                        <a:rPr dirty="0" sz="1200" spc="-254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Operacions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Josep</a:t>
                      </a:r>
                      <a:r>
                        <a:rPr dirty="0" sz="1200" spc="-1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Mª</a:t>
                      </a:r>
                      <a:r>
                        <a:rPr dirty="0" sz="1200" spc="-2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Gaudes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  <a:lnT w="19050">
                      <a:solidFill>
                        <a:srgbClr val="41709C"/>
                      </a:solidFill>
                      <a:prstDash val="solid"/>
                    </a:lnT>
                    <a:lnB w="19050">
                      <a:solidFill>
                        <a:srgbClr val="41709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19815" y="114871"/>
            <a:ext cx="3035935" cy="706755"/>
            <a:chOff x="4619815" y="114871"/>
            <a:chExt cx="3035935" cy="706755"/>
          </a:xfrm>
        </p:grpSpPr>
        <p:sp>
          <p:nvSpPr>
            <p:cNvPr id="3" name="object 3"/>
            <p:cNvSpPr/>
            <p:nvPr/>
          </p:nvSpPr>
          <p:spPr>
            <a:xfrm>
              <a:off x="4626483" y="121539"/>
              <a:ext cx="3022600" cy="693420"/>
            </a:xfrm>
            <a:custGeom>
              <a:avLst/>
              <a:gdLst/>
              <a:ahLst/>
              <a:cxnLst/>
              <a:rect l="l" t="t" r="r" b="b"/>
              <a:pathLst>
                <a:path w="3022600" h="693419">
                  <a:moveTo>
                    <a:pt x="3022091" y="0"/>
                  </a:moveTo>
                  <a:lnTo>
                    <a:pt x="0" y="0"/>
                  </a:lnTo>
                  <a:lnTo>
                    <a:pt x="0" y="693419"/>
                  </a:lnTo>
                  <a:lnTo>
                    <a:pt x="3022091" y="693419"/>
                  </a:lnTo>
                  <a:lnTo>
                    <a:pt x="3022091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626483" y="121539"/>
              <a:ext cx="3022600" cy="693420"/>
            </a:xfrm>
            <a:custGeom>
              <a:avLst/>
              <a:gdLst/>
              <a:ahLst/>
              <a:cxnLst/>
              <a:rect l="l" t="t" r="r" b="b"/>
              <a:pathLst>
                <a:path w="3022600" h="693419">
                  <a:moveTo>
                    <a:pt x="0" y="693419"/>
                  </a:moveTo>
                  <a:lnTo>
                    <a:pt x="3022091" y="693419"/>
                  </a:lnTo>
                  <a:lnTo>
                    <a:pt x="3022091" y="0"/>
                  </a:lnTo>
                  <a:lnTo>
                    <a:pt x="0" y="0"/>
                  </a:lnTo>
                  <a:lnTo>
                    <a:pt x="0" y="693419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5394452" y="198628"/>
            <a:ext cx="148526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marR="5080" indent="-181610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Directora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General </a:t>
            </a:r>
            <a:r>
              <a:rPr dirty="0" sz="1600" spc="-3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Marta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Labata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971353" y="2803207"/>
            <a:ext cx="1880235" cy="542925"/>
            <a:chOff x="3971353" y="2803207"/>
            <a:chExt cx="1880235" cy="542925"/>
          </a:xfrm>
        </p:grpSpPr>
        <p:sp>
          <p:nvSpPr>
            <p:cNvPr id="7" name="object 7"/>
            <p:cNvSpPr/>
            <p:nvPr/>
          </p:nvSpPr>
          <p:spPr>
            <a:xfrm>
              <a:off x="3978020" y="2809875"/>
              <a:ext cx="1866900" cy="529590"/>
            </a:xfrm>
            <a:custGeom>
              <a:avLst/>
              <a:gdLst/>
              <a:ahLst/>
              <a:cxnLst/>
              <a:rect l="l" t="t" r="r" b="b"/>
              <a:pathLst>
                <a:path w="1866900" h="529589">
                  <a:moveTo>
                    <a:pt x="1866900" y="0"/>
                  </a:moveTo>
                  <a:lnTo>
                    <a:pt x="0" y="0"/>
                  </a:lnTo>
                  <a:lnTo>
                    <a:pt x="0" y="529589"/>
                  </a:lnTo>
                  <a:lnTo>
                    <a:pt x="1866900" y="529589"/>
                  </a:lnTo>
                  <a:lnTo>
                    <a:pt x="186690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978020" y="2809875"/>
              <a:ext cx="1866900" cy="529590"/>
            </a:xfrm>
            <a:custGeom>
              <a:avLst/>
              <a:gdLst/>
              <a:ahLst/>
              <a:cxnLst/>
              <a:rect l="l" t="t" r="r" b="b"/>
              <a:pathLst>
                <a:path w="1866900" h="529589">
                  <a:moveTo>
                    <a:pt x="0" y="529589"/>
                  </a:moveTo>
                  <a:lnTo>
                    <a:pt x="1866900" y="529589"/>
                  </a:lnTo>
                  <a:lnTo>
                    <a:pt x="1866900" y="0"/>
                  </a:lnTo>
                  <a:lnTo>
                    <a:pt x="0" y="0"/>
                  </a:lnTo>
                  <a:lnTo>
                    <a:pt x="0" y="529589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4083050" y="2805175"/>
            <a:ext cx="165481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9410" marR="5080" indent="-34671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Client,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Comunicació </a:t>
            </a:r>
            <a:r>
              <a:rPr dirty="0" sz="1600" spc="-35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Marketing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982021" y="3410521"/>
            <a:ext cx="1880235" cy="584200"/>
            <a:chOff x="3982021" y="3410521"/>
            <a:chExt cx="1880235" cy="584200"/>
          </a:xfrm>
        </p:grpSpPr>
        <p:sp>
          <p:nvSpPr>
            <p:cNvPr id="11" name="object 11"/>
            <p:cNvSpPr/>
            <p:nvPr/>
          </p:nvSpPr>
          <p:spPr>
            <a:xfrm>
              <a:off x="3988689" y="3417189"/>
              <a:ext cx="1866900" cy="570865"/>
            </a:xfrm>
            <a:custGeom>
              <a:avLst/>
              <a:gdLst/>
              <a:ahLst/>
              <a:cxnLst/>
              <a:rect l="l" t="t" r="r" b="b"/>
              <a:pathLst>
                <a:path w="1866900" h="570864">
                  <a:moveTo>
                    <a:pt x="1866900" y="0"/>
                  </a:moveTo>
                  <a:lnTo>
                    <a:pt x="0" y="0"/>
                  </a:lnTo>
                  <a:lnTo>
                    <a:pt x="0" y="570738"/>
                  </a:lnTo>
                  <a:lnTo>
                    <a:pt x="1866900" y="570738"/>
                  </a:lnTo>
                  <a:lnTo>
                    <a:pt x="186690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988689" y="3417189"/>
              <a:ext cx="1866900" cy="570865"/>
            </a:xfrm>
            <a:custGeom>
              <a:avLst/>
              <a:gdLst/>
              <a:ahLst/>
              <a:cxnLst/>
              <a:rect l="l" t="t" r="r" b="b"/>
              <a:pathLst>
                <a:path w="1866900" h="570864">
                  <a:moveTo>
                    <a:pt x="0" y="570738"/>
                  </a:moveTo>
                  <a:lnTo>
                    <a:pt x="1866900" y="570738"/>
                  </a:lnTo>
                  <a:lnTo>
                    <a:pt x="1866900" y="0"/>
                  </a:lnTo>
                  <a:lnTo>
                    <a:pt x="0" y="0"/>
                  </a:lnTo>
                  <a:lnTo>
                    <a:pt x="0" y="570738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4305046" y="3433064"/>
            <a:ext cx="123380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330" marR="5080" indent="-342265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TIC</a:t>
            </a:r>
            <a:r>
              <a:rPr dirty="0" sz="16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6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2E5496"/>
                </a:solidFill>
                <a:latin typeface="Calibri"/>
                <a:cs typeface="Calibri"/>
              </a:rPr>
              <a:t>Estratègia </a:t>
            </a:r>
            <a:r>
              <a:rPr dirty="0" sz="1600" spc="-3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Digital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994975" y="4099369"/>
            <a:ext cx="1880235" cy="561340"/>
            <a:chOff x="3994975" y="4099369"/>
            <a:chExt cx="1880235" cy="561340"/>
          </a:xfrm>
        </p:grpSpPr>
        <p:sp>
          <p:nvSpPr>
            <p:cNvPr id="15" name="object 15"/>
            <p:cNvSpPr/>
            <p:nvPr/>
          </p:nvSpPr>
          <p:spPr>
            <a:xfrm>
              <a:off x="4001643" y="4106037"/>
              <a:ext cx="1866900" cy="548005"/>
            </a:xfrm>
            <a:custGeom>
              <a:avLst/>
              <a:gdLst/>
              <a:ahLst/>
              <a:cxnLst/>
              <a:rect l="l" t="t" r="r" b="b"/>
              <a:pathLst>
                <a:path w="1866900" h="548004">
                  <a:moveTo>
                    <a:pt x="1866900" y="0"/>
                  </a:moveTo>
                  <a:lnTo>
                    <a:pt x="0" y="0"/>
                  </a:lnTo>
                  <a:lnTo>
                    <a:pt x="0" y="547877"/>
                  </a:lnTo>
                  <a:lnTo>
                    <a:pt x="1866900" y="547877"/>
                  </a:lnTo>
                  <a:lnTo>
                    <a:pt x="186690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001643" y="4106037"/>
              <a:ext cx="1866900" cy="548005"/>
            </a:xfrm>
            <a:custGeom>
              <a:avLst/>
              <a:gdLst/>
              <a:ahLst/>
              <a:cxnLst/>
              <a:rect l="l" t="t" r="r" b="b"/>
              <a:pathLst>
                <a:path w="1866900" h="548004">
                  <a:moveTo>
                    <a:pt x="0" y="547877"/>
                  </a:moveTo>
                  <a:lnTo>
                    <a:pt x="1866900" y="547877"/>
                  </a:lnTo>
                  <a:lnTo>
                    <a:pt x="1866900" y="0"/>
                  </a:lnTo>
                  <a:lnTo>
                    <a:pt x="0" y="0"/>
                  </a:lnTo>
                  <a:lnTo>
                    <a:pt x="0" y="54787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4337811" y="4110735"/>
            <a:ext cx="119443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0810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solidFill>
                  <a:srgbClr val="2E5496"/>
                </a:solidFill>
                <a:latin typeface="Calibri"/>
                <a:cs typeface="Calibri"/>
              </a:rPr>
              <a:t>Estratègia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6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5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600" spc="-4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an</a:t>
            </a:r>
            <a:r>
              <a:rPr dirty="0" sz="1600" spc="-25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600" spc="-40">
                <a:solidFill>
                  <a:srgbClr val="2E5496"/>
                </a:solidFill>
                <a:latin typeface="Calibri"/>
                <a:cs typeface="Calibri"/>
              </a:rPr>
              <a:t>f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ormació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133972" y="811402"/>
            <a:ext cx="2310765" cy="1671955"/>
            <a:chOff x="6133972" y="811402"/>
            <a:chExt cx="2310765" cy="1671955"/>
          </a:xfrm>
        </p:grpSpPr>
        <p:sp>
          <p:nvSpPr>
            <p:cNvPr id="19" name="object 19"/>
            <p:cNvSpPr/>
            <p:nvPr/>
          </p:nvSpPr>
          <p:spPr>
            <a:xfrm>
              <a:off x="6137147" y="814577"/>
              <a:ext cx="0" cy="295275"/>
            </a:xfrm>
            <a:custGeom>
              <a:avLst/>
              <a:gdLst/>
              <a:ahLst/>
              <a:cxnLst/>
              <a:rect l="l" t="t" r="r" b="b"/>
              <a:pathLst>
                <a:path w="0" h="295275">
                  <a:moveTo>
                    <a:pt x="0" y="0"/>
                  </a:moveTo>
                  <a:lnTo>
                    <a:pt x="0" y="295148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572630" y="1547240"/>
              <a:ext cx="1865630" cy="929005"/>
            </a:xfrm>
            <a:custGeom>
              <a:avLst/>
              <a:gdLst/>
              <a:ahLst/>
              <a:cxnLst/>
              <a:rect l="l" t="t" r="r" b="b"/>
              <a:pathLst>
                <a:path w="1865629" h="929005">
                  <a:moveTo>
                    <a:pt x="1865376" y="0"/>
                  </a:moveTo>
                  <a:lnTo>
                    <a:pt x="0" y="0"/>
                  </a:lnTo>
                  <a:lnTo>
                    <a:pt x="0" y="928877"/>
                  </a:lnTo>
                  <a:lnTo>
                    <a:pt x="1865376" y="928877"/>
                  </a:lnTo>
                  <a:lnTo>
                    <a:pt x="186537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572630" y="1547240"/>
              <a:ext cx="1865630" cy="929005"/>
            </a:xfrm>
            <a:custGeom>
              <a:avLst/>
              <a:gdLst/>
              <a:ahLst/>
              <a:cxnLst/>
              <a:rect l="l" t="t" r="r" b="b"/>
              <a:pathLst>
                <a:path w="1865629" h="929005">
                  <a:moveTo>
                    <a:pt x="0" y="928877"/>
                  </a:moveTo>
                  <a:lnTo>
                    <a:pt x="1865376" y="928877"/>
                  </a:lnTo>
                  <a:lnTo>
                    <a:pt x="1865376" y="0"/>
                  </a:lnTo>
                  <a:lnTo>
                    <a:pt x="0" y="0"/>
                  </a:lnTo>
                  <a:lnTo>
                    <a:pt x="0" y="92887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6829043" y="1741931"/>
            <a:ext cx="135191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0979" marR="5080" indent="-208915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SDG</a:t>
            </a:r>
            <a:r>
              <a:rPr dirty="0" sz="1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Operacions </a:t>
            </a:r>
            <a:r>
              <a:rPr dirty="0" sz="1600" spc="-3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Anna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Xicoy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65276" y="1106297"/>
            <a:ext cx="10478770" cy="1360805"/>
            <a:chOff x="565276" y="1106297"/>
            <a:chExt cx="10478770" cy="1360805"/>
          </a:xfrm>
        </p:grpSpPr>
        <p:sp>
          <p:nvSpPr>
            <p:cNvPr id="24" name="object 24"/>
            <p:cNvSpPr/>
            <p:nvPr/>
          </p:nvSpPr>
          <p:spPr>
            <a:xfrm>
              <a:off x="568451" y="1109472"/>
              <a:ext cx="9509125" cy="437515"/>
            </a:xfrm>
            <a:custGeom>
              <a:avLst/>
              <a:gdLst/>
              <a:ahLst/>
              <a:cxnLst/>
              <a:rect l="l" t="t" r="r" b="b"/>
              <a:pathLst>
                <a:path w="9509125" h="437515">
                  <a:moveTo>
                    <a:pt x="6936486" y="437388"/>
                  </a:moveTo>
                  <a:lnTo>
                    <a:pt x="6934962" y="0"/>
                  </a:lnTo>
                </a:path>
                <a:path w="9509125" h="437515">
                  <a:moveTo>
                    <a:pt x="0" y="0"/>
                  </a:moveTo>
                  <a:lnTo>
                    <a:pt x="9508744" y="9905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171812" y="1541145"/>
              <a:ext cx="1865630" cy="919480"/>
            </a:xfrm>
            <a:custGeom>
              <a:avLst/>
              <a:gdLst/>
              <a:ahLst/>
              <a:cxnLst/>
              <a:rect l="l" t="t" r="r" b="b"/>
              <a:pathLst>
                <a:path w="1865629" h="919480">
                  <a:moveTo>
                    <a:pt x="1865376" y="0"/>
                  </a:moveTo>
                  <a:lnTo>
                    <a:pt x="0" y="0"/>
                  </a:lnTo>
                  <a:lnTo>
                    <a:pt x="0" y="918972"/>
                  </a:lnTo>
                  <a:lnTo>
                    <a:pt x="1865376" y="918972"/>
                  </a:lnTo>
                  <a:lnTo>
                    <a:pt x="186537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9171812" y="1541145"/>
              <a:ext cx="1865630" cy="919480"/>
            </a:xfrm>
            <a:custGeom>
              <a:avLst/>
              <a:gdLst/>
              <a:ahLst/>
              <a:cxnLst/>
              <a:rect l="l" t="t" r="r" b="b"/>
              <a:pathLst>
                <a:path w="1865629" h="919480">
                  <a:moveTo>
                    <a:pt x="0" y="918972"/>
                  </a:moveTo>
                  <a:lnTo>
                    <a:pt x="1865376" y="918972"/>
                  </a:lnTo>
                  <a:lnTo>
                    <a:pt x="1865376" y="0"/>
                  </a:lnTo>
                  <a:lnTo>
                    <a:pt x="0" y="0"/>
                  </a:lnTo>
                  <a:lnTo>
                    <a:pt x="0" y="918972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9277350" y="1609090"/>
            <a:ext cx="1653539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51765" marR="14351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SDG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Econòmica- </a:t>
            </a:r>
            <a:r>
              <a:rPr dirty="0" sz="1600" spc="-3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Financera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Asunción</a:t>
            </a:r>
            <a:r>
              <a:rPr dirty="0" sz="1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Santolaria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53084" y="1106297"/>
            <a:ext cx="9527540" cy="2487295"/>
            <a:chOff x="553084" y="1106297"/>
            <a:chExt cx="9527540" cy="2487295"/>
          </a:xfrm>
        </p:grpSpPr>
        <p:sp>
          <p:nvSpPr>
            <p:cNvPr id="29" name="object 29"/>
            <p:cNvSpPr/>
            <p:nvPr/>
          </p:nvSpPr>
          <p:spPr>
            <a:xfrm>
              <a:off x="556259" y="1109472"/>
              <a:ext cx="9521190" cy="2230120"/>
            </a:xfrm>
            <a:custGeom>
              <a:avLst/>
              <a:gdLst/>
              <a:ahLst/>
              <a:cxnLst/>
              <a:rect l="l" t="t" r="r" b="b"/>
              <a:pathLst>
                <a:path w="9521190" h="2230120">
                  <a:moveTo>
                    <a:pt x="9521190" y="0"/>
                  </a:moveTo>
                  <a:lnTo>
                    <a:pt x="9521190" y="472566"/>
                  </a:lnTo>
                </a:path>
                <a:path w="9521190" h="2230120">
                  <a:moveTo>
                    <a:pt x="12446" y="0"/>
                  </a:moveTo>
                  <a:lnTo>
                    <a:pt x="0" y="2229485"/>
                  </a:lnTo>
                </a:path>
                <a:path w="9521190" h="2230120">
                  <a:moveTo>
                    <a:pt x="0" y="2229612"/>
                  </a:moveTo>
                  <a:lnTo>
                    <a:pt x="500024" y="2229612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6572631" y="2940176"/>
              <a:ext cx="1865630" cy="646430"/>
            </a:xfrm>
            <a:custGeom>
              <a:avLst/>
              <a:gdLst/>
              <a:ahLst/>
              <a:cxnLst/>
              <a:rect l="l" t="t" r="r" b="b"/>
              <a:pathLst>
                <a:path w="1865629" h="646429">
                  <a:moveTo>
                    <a:pt x="1865376" y="0"/>
                  </a:moveTo>
                  <a:lnTo>
                    <a:pt x="0" y="0"/>
                  </a:lnTo>
                  <a:lnTo>
                    <a:pt x="0" y="646176"/>
                  </a:lnTo>
                  <a:lnTo>
                    <a:pt x="1865376" y="646176"/>
                  </a:lnTo>
                  <a:lnTo>
                    <a:pt x="1865376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572631" y="2940176"/>
              <a:ext cx="1865630" cy="646430"/>
            </a:xfrm>
            <a:custGeom>
              <a:avLst/>
              <a:gdLst/>
              <a:ahLst/>
              <a:cxnLst/>
              <a:rect l="l" t="t" r="r" b="b"/>
              <a:pathLst>
                <a:path w="1865629" h="646429">
                  <a:moveTo>
                    <a:pt x="0" y="646176"/>
                  </a:moveTo>
                  <a:lnTo>
                    <a:pt x="1865376" y="646176"/>
                  </a:lnTo>
                  <a:lnTo>
                    <a:pt x="1865376" y="0"/>
                  </a:lnTo>
                  <a:lnTo>
                    <a:pt x="0" y="0"/>
                  </a:lnTo>
                  <a:lnTo>
                    <a:pt x="0" y="646176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7169657" y="3115817"/>
            <a:ext cx="67183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Ne</a:t>
            </a:r>
            <a:r>
              <a:rPr dirty="0" sz="1600" spc="-15">
                <a:solidFill>
                  <a:srgbClr val="2E5496"/>
                </a:solidFill>
                <a:latin typeface="Calibri"/>
                <a:cs typeface="Calibri"/>
              </a:rPr>
              <a:t>g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ocis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6565963" y="3758755"/>
            <a:ext cx="1878964" cy="784225"/>
            <a:chOff x="6565963" y="3758755"/>
            <a:chExt cx="1878964" cy="784225"/>
          </a:xfrm>
        </p:grpSpPr>
        <p:sp>
          <p:nvSpPr>
            <p:cNvPr id="34" name="object 34"/>
            <p:cNvSpPr/>
            <p:nvPr/>
          </p:nvSpPr>
          <p:spPr>
            <a:xfrm>
              <a:off x="6572631" y="3765422"/>
              <a:ext cx="1865630" cy="770890"/>
            </a:xfrm>
            <a:custGeom>
              <a:avLst/>
              <a:gdLst/>
              <a:ahLst/>
              <a:cxnLst/>
              <a:rect l="l" t="t" r="r" b="b"/>
              <a:pathLst>
                <a:path w="1865629" h="770889">
                  <a:moveTo>
                    <a:pt x="1865376" y="0"/>
                  </a:moveTo>
                  <a:lnTo>
                    <a:pt x="0" y="0"/>
                  </a:lnTo>
                  <a:lnTo>
                    <a:pt x="0" y="770382"/>
                  </a:lnTo>
                  <a:lnTo>
                    <a:pt x="1865376" y="770382"/>
                  </a:lnTo>
                  <a:lnTo>
                    <a:pt x="1865376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6572631" y="3765422"/>
              <a:ext cx="1865630" cy="770890"/>
            </a:xfrm>
            <a:custGeom>
              <a:avLst/>
              <a:gdLst/>
              <a:ahLst/>
              <a:cxnLst/>
              <a:rect l="l" t="t" r="r" b="b"/>
              <a:pathLst>
                <a:path w="1865629" h="770889">
                  <a:moveTo>
                    <a:pt x="0" y="770382"/>
                  </a:moveTo>
                  <a:lnTo>
                    <a:pt x="1865376" y="770382"/>
                  </a:lnTo>
                  <a:lnTo>
                    <a:pt x="1865376" y="0"/>
                  </a:lnTo>
                  <a:lnTo>
                    <a:pt x="0" y="0"/>
                  </a:lnTo>
                  <a:lnTo>
                    <a:pt x="0" y="770382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6679692" y="3881120"/>
            <a:ext cx="165163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9220" marR="5080" indent="-97155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Serveis</a:t>
            </a:r>
            <a:r>
              <a:rPr dirty="0" sz="1600" spc="-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2E5496"/>
                </a:solidFill>
                <a:latin typeface="Calibri"/>
                <a:cs typeface="Calibri"/>
              </a:rPr>
              <a:t>Transversals </a:t>
            </a:r>
            <a:r>
              <a:rPr dirty="0" sz="1600" spc="-3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16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les</a:t>
            </a:r>
            <a:r>
              <a:rPr dirty="0" sz="16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operacions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9165335" y="2517648"/>
          <a:ext cx="2578100" cy="2790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794"/>
                <a:gridCol w="960119"/>
                <a:gridCol w="700405"/>
              </a:tblGrid>
              <a:tr h="23317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5B9BD4"/>
                      </a:solidFill>
                      <a:prstDash val="solid"/>
                    </a:lnR>
                    <a:lnB w="19050">
                      <a:solidFill>
                        <a:srgbClr val="41709C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B9BD4"/>
                      </a:solidFill>
                      <a:prstDash val="solid"/>
                    </a:lnL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859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5B9BD4"/>
                      </a:solidFill>
                      <a:prstDash val="solid"/>
                    </a:lnR>
                    <a:lnB w="19050">
                      <a:solidFill>
                        <a:srgbClr val="41709C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B9BD4"/>
                      </a:solidFill>
                      <a:prstDash val="solid"/>
                    </a:lnL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6161">
                <a:tc gridSpan="2" rowSpan="2">
                  <a:txBody>
                    <a:bodyPr/>
                    <a:lstStyle/>
                    <a:p>
                      <a:pPr algn="ctr" marL="313055" marR="311785" indent="-1905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dirty="0" sz="16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Finances, </a:t>
                      </a:r>
                      <a:r>
                        <a:rPr dirty="0" sz="16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Administració</a:t>
                      </a:r>
                      <a:r>
                        <a:rPr dirty="0" sz="1600" spc="-5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i </a:t>
                      </a:r>
                      <a:r>
                        <a:rPr dirty="0" sz="1600" spc="-35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Compres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8590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  <a:lnT w="19050">
                      <a:solidFill>
                        <a:srgbClr val="41709C"/>
                      </a:solidFill>
                      <a:prstDash val="solid"/>
                    </a:lnT>
                    <a:lnB w="19050">
                      <a:solidFill>
                        <a:srgbClr val="41709C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R w="6350">
                      <a:solidFill>
                        <a:srgbClr val="5B9BD4"/>
                      </a:solidFill>
                      <a:prstDash val="solid"/>
                    </a:lnR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</a:tr>
              <a:tr h="52768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48590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  <a:lnT w="19050">
                      <a:solidFill>
                        <a:srgbClr val="41709C"/>
                      </a:solidFill>
                      <a:prstDash val="solid"/>
                    </a:lnT>
                    <a:lnB w="19050">
                      <a:solidFill>
                        <a:srgbClr val="41709C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</a:tcPr>
                </a:tc>
              </a:tr>
              <a:tr h="25526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5B9BD4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1081">
                <a:tc gridSpan="2" rowSpan="2">
                  <a:txBody>
                    <a:bodyPr/>
                    <a:lstStyle/>
                    <a:p>
                      <a:pPr algn="ctr" marL="365760" marR="351790" indent="-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6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Assessories </a:t>
                      </a:r>
                      <a:r>
                        <a:rPr dirty="0" sz="16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Jurídiques, </a:t>
                      </a:r>
                      <a:r>
                        <a:rPr dirty="0" sz="16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Contractació</a:t>
                      </a:r>
                      <a:r>
                        <a:rPr dirty="0" sz="1600" spc="-5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i </a:t>
                      </a:r>
                      <a:r>
                        <a:rPr dirty="0" sz="1600" spc="-35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Compliance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  <a:lnT w="19050">
                      <a:solidFill>
                        <a:srgbClr val="41709C"/>
                      </a:solidFill>
                      <a:prstDash val="solid"/>
                    </a:lnT>
                    <a:lnB w="19050">
                      <a:solidFill>
                        <a:srgbClr val="41709C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R w="6350">
                      <a:solidFill>
                        <a:srgbClr val="5B9BD4"/>
                      </a:solidFill>
                      <a:prstDash val="solid"/>
                    </a:lnR>
                    <a:lnB w="19050">
                      <a:solidFill>
                        <a:srgbClr val="5B9BD4"/>
                      </a:solidFill>
                      <a:prstDash val="solid"/>
                    </a:lnB>
                  </a:tcPr>
                </a:tc>
              </a:tr>
              <a:tr h="532003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  <a:lnT w="19050">
                      <a:solidFill>
                        <a:srgbClr val="41709C"/>
                      </a:solidFill>
                      <a:prstDash val="solid"/>
                    </a:lnT>
                    <a:lnB w="19050">
                      <a:solidFill>
                        <a:srgbClr val="41709C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T w="19050">
                      <a:solidFill>
                        <a:srgbClr val="5B9BD4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8" name="object 38"/>
          <p:cNvSpPr txBox="1"/>
          <p:nvPr/>
        </p:nvSpPr>
        <p:spPr>
          <a:xfrm>
            <a:off x="8448547" y="4857750"/>
            <a:ext cx="37655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3220" algn="l"/>
              </a:tabLst>
            </a:pPr>
            <a:r>
              <a:rPr dirty="0" u="sng" sz="1600">
                <a:solidFill>
                  <a:srgbClr val="2E5496"/>
                </a:solidFill>
                <a:uFill>
                  <a:solidFill>
                    <a:srgbClr val="5B9BD4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>
                <a:solidFill>
                  <a:srgbClr val="2E5496"/>
                </a:solidFill>
                <a:uFill>
                  <a:solidFill>
                    <a:srgbClr val="5B9BD4"/>
                  </a:solidFill>
                </a:uFill>
                <a:latin typeface="Calibri"/>
                <a:cs typeface="Calibri"/>
              </a:rPr>
              <a:t>	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72631" y="4800219"/>
            <a:ext cx="1865630" cy="654050"/>
          </a:xfrm>
          <a:prstGeom prst="rect">
            <a:avLst/>
          </a:prstGeom>
          <a:solidFill>
            <a:srgbClr val="9DC3E6"/>
          </a:solidFill>
          <a:ln w="12953">
            <a:solidFill>
              <a:srgbClr val="41709C"/>
            </a:solidFill>
          </a:ln>
        </p:spPr>
        <p:txBody>
          <a:bodyPr wrap="square" lIns="0" tIns="70485" rIns="0" bIns="0" rtlCol="0" vert="horz">
            <a:spAutoFit/>
          </a:bodyPr>
          <a:lstStyle/>
          <a:p>
            <a:pPr marL="521970" marR="354330" indent="-161290">
              <a:lnSpc>
                <a:spcPct val="100000"/>
              </a:lnSpc>
              <a:spcBef>
                <a:spcPts val="555"/>
              </a:spcBef>
            </a:pP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Ceme</a:t>
            </a:r>
            <a:r>
              <a:rPr dirty="0" sz="1600" spc="-25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ris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de 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Barcelona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1068895" y="2472563"/>
            <a:ext cx="7715250" cy="2633345"/>
            <a:chOff x="1068895" y="2472563"/>
            <a:chExt cx="7715250" cy="2633345"/>
          </a:xfrm>
        </p:grpSpPr>
        <p:sp>
          <p:nvSpPr>
            <p:cNvPr id="41" name="object 41"/>
            <p:cNvSpPr/>
            <p:nvPr/>
          </p:nvSpPr>
          <p:spPr>
            <a:xfrm>
              <a:off x="7503413" y="2475738"/>
              <a:ext cx="1277620" cy="2626995"/>
            </a:xfrm>
            <a:custGeom>
              <a:avLst/>
              <a:gdLst/>
              <a:ahLst/>
              <a:cxnLst/>
              <a:rect l="l" t="t" r="r" b="b"/>
              <a:pathLst>
                <a:path w="1277620" h="2626995">
                  <a:moveTo>
                    <a:pt x="1524" y="0"/>
                  </a:moveTo>
                  <a:lnTo>
                    <a:pt x="1524" y="464312"/>
                  </a:lnTo>
                </a:path>
                <a:path w="1277620" h="2626995">
                  <a:moveTo>
                    <a:pt x="0" y="296417"/>
                  </a:moveTo>
                  <a:lnTo>
                    <a:pt x="1273936" y="308483"/>
                  </a:lnTo>
                </a:path>
                <a:path w="1277620" h="2626995">
                  <a:moveTo>
                    <a:pt x="1277365" y="288036"/>
                  </a:moveTo>
                  <a:lnTo>
                    <a:pt x="1275587" y="2626868"/>
                  </a:lnTo>
                </a:path>
                <a:path w="1277620" h="2626995">
                  <a:moveTo>
                    <a:pt x="953261" y="1672589"/>
                  </a:moveTo>
                  <a:lnTo>
                    <a:pt x="1273682" y="1672589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075563" y="2972943"/>
              <a:ext cx="2038350" cy="733425"/>
            </a:xfrm>
            <a:custGeom>
              <a:avLst/>
              <a:gdLst/>
              <a:ahLst/>
              <a:cxnLst/>
              <a:rect l="l" t="t" r="r" b="b"/>
              <a:pathLst>
                <a:path w="2038350" h="733425">
                  <a:moveTo>
                    <a:pt x="2038350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2038350" y="733043"/>
                  </a:lnTo>
                  <a:lnTo>
                    <a:pt x="203835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075563" y="2972943"/>
              <a:ext cx="2038350" cy="733425"/>
            </a:xfrm>
            <a:custGeom>
              <a:avLst/>
              <a:gdLst/>
              <a:ahLst/>
              <a:cxnLst/>
              <a:rect l="l" t="t" r="r" b="b"/>
              <a:pathLst>
                <a:path w="2038350" h="733425">
                  <a:moveTo>
                    <a:pt x="0" y="733043"/>
                  </a:moveTo>
                  <a:lnTo>
                    <a:pt x="2038350" y="733043"/>
                  </a:lnTo>
                  <a:lnTo>
                    <a:pt x="2038350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1176782" y="2947924"/>
            <a:ext cx="183578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solidFill>
                  <a:srgbClr val="2E5496"/>
                </a:solidFill>
                <a:latin typeface="Calibri"/>
                <a:cs typeface="Calibri"/>
              </a:rPr>
              <a:t>Directora</a:t>
            </a:r>
            <a:r>
              <a:rPr dirty="0" sz="16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1600" spc="-15">
                <a:solidFill>
                  <a:srgbClr val="2E5496"/>
                </a:solidFill>
                <a:latin typeface="Calibri"/>
                <a:cs typeface="Calibri"/>
              </a:rPr>
              <a:t> Persones </a:t>
            </a:r>
            <a:r>
              <a:rPr dirty="0" sz="1600" spc="-3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Organització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 Marisa</a:t>
            </a:r>
            <a:r>
              <a:rPr dirty="0" sz="16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Clares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030033" y="1123822"/>
            <a:ext cx="1894839" cy="1414145"/>
            <a:chOff x="1030033" y="1123822"/>
            <a:chExt cx="1894839" cy="1414145"/>
          </a:xfrm>
        </p:grpSpPr>
        <p:sp>
          <p:nvSpPr>
            <p:cNvPr id="46" name="object 46"/>
            <p:cNvSpPr/>
            <p:nvPr/>
          </p:nvSpPr>
          <p:spPr>
            <a:xfrm>
              <a:off x="1930908" y="1126997"/>
              <a:ext cx="0" cy="464820"/>
            </a:xfrm>
            <a:custGeom>
              <a:avLst/>
              <a:gdLst/>
              <a:ahLst/>
              <a:cxnLst/>
              <a:rect l="l" t="t" r="r" b="b"/>
              <a:pathLst>
                <a:path w="0" h="464819">
                  <a:moveTo>
                    <a:pt x="0" y="464312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036701" y="1602104"/>
              <a:ext cx="1881505" cy="929005"/>
            </a:xfrm>
            <a:custGeom>
              <a:avLst/>
              <a:gdLst/>
              <a:ahLst/>
              <a:cxnLst/>
              <a:rect l="l" t="t" r="r" b="b"/>
              <a:pathLst>
                <a:path w="1881505" h="929005">
                  <a:moveTo>
                    <a:pt x="0" y="928877"/>
                  </a:moveTo>
                  <a:lnTo>
                    <a:pt x="1881377" y="928877"/>
                  </a:lnTo>
                  <a:lnTo>
                    <a:pt x="1881377" y="0"/>
                  </a:lnTo>
                  <a:lnTo>
                    <a:pt x="0" y="0"/>
                  </a:lnTo>
                  <a:lnTo>
                    <a:pt x="0" y="92887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/>
          <p:cNvSpPr txBox="1"/>
          <p:nvPr/>
        </p:nvSpPr>
        <p:spPr>
          <a:xfrm>
            <a:off x="1350517" y="1722374"/>
            <a:ext cx="1252220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Oficina</a:t>
            </a:r>
            <a:r>
              <a:rPr dirty="0" sz="1400" spc="-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Executiva </a:t>
            </a:r>
            <a:r>
              <a:rPr dirty="0" sz="1400" spc="-3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Direcció General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Jorgina</a:t>
            </a:r>
            <a:r>
              <a:rPr dirty="0" sz="14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Vall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3971353" y="1519237"/>
            <a:ext cx="4809490" cy="1762125"/>
            <a:chOff x="3971353" y="1519237"/>
            <a:chExt cx="4809490" cy="1762125"/>
          </a:xfrm>
        </p:grpSpPr>
        <p:sp>
          <p:nvSpPr>
            <p:cNvPr id="50" name="object 50"/>
            <p:cNvSpPr/>
            <p:nvPr/>
          </p:nvSpPr>
          <p:spPr>
            <a:xfrm>
              <a:off x="8456675" y="3278123"/>
              <a:ext cx="320675" cy="0"/>
            </a:xfrm>
            <a:custGeom>
              <a:avLst/>
              <a:gdLst/>
              <a:ahLst/>
              <a:cxnLst/>
              <a:rect l="l" t="t" r="r" b="b"/>
              <a:pathLst>
                <a:path w="320675" h="0">
                  <a:moveTo>
                    <a:pt x="0" y="0"/>
                  </a:moveTo>
                  <a:lnTo>
                    <a:pt x="320421" y="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978020" y="1525904"/>
              <a:ext cx="1865630" cy="929005"/>
            </a:xfrm>
            <a:custGeom>
              <a:avLst/>
              <a:gdLst/>
              <a:ahLst/>
              <a:cxnLst/>
              <a:rect l="l" t="t" r="r" b="b"/>
              <a:pathLst>
                <a:path w="1865629" h="929005">
                  <a:moveTo>
                    <a:pt x="1865376" y="0"/>
                  </a:moveTo>
                  <a:lnTo>
                    <a:pt x="0" y="0"/>
                  </a:lnTo>
                  <a:lnTo>
                    <a:pt x="0" y="928877"/>
                  </a:lnTo>
                  <a:lnTo>
                    <a:pt x="1865376" y="928877"/>
                  </a:lnTo>
                  <a:lnTo>
                    <a:pt x="186537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978020" y="1525904"/>
              <a:ext cx="1865630" cy="929005"/>
            </a:xfrm>
            <a:custGeom>
              <a:avLst/>
              <a:gdLst/>
              <a:ahLst/>
              <a:cxnLst/>
              <a:rect l="l" t="t" r="r" b="b"/>
              <a:pathLst>
                <a:path w="1865629" h="929005">
                  <a:moveTo>
                    <a:pt x="0" y="928877"/>
                  </a:moveTo>
                  <a:lnTo>
                    <a:pt x="1865376" y="928877"/>
                  </a:lnTo>
                  <a:lnTo>
                    <a:pt x="1865376" y="0"/>
                  </a:lnTo>
                  <a:lnTo>
                    <a:pt x="0" y="0"/>
                  </a:lnTo>
                  <a:lnTo>
                    <a:pt x="0" y="92887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/>
          <p:cNvSpPr txBox="1"/>
          <p:nvPr/>
        </p:nvSpPr>
        <p:spPr>
          <a:xfrm>
            <a:off x="4313173" y="1477010"/>
            <a:ext cx="1194435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SDG Client,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Estratègia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dirty="0" sz="16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ormació 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Miriam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Plaza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3987355" y="4731067"/>
            <a:ext cx="1880235" cy="577215"/>
            <a:chOff x="3987355" y="4731067"/>
            <a:chExt cx="1880235" cy="577215"/>
          </a:xfrm>
        </p:grpSpPr>
        <p:sp>
          <p:nvSpPr>
            <p:cNvPr id="55" name="object 55"/>
            <p:cNvSpPr/>
            <p:nvPr/>
          </p:nvSpPr>
          <p:spPr>
            <a:xfrm>
              <a:off x="3994022" y="473773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866900" y="0"/>
                  </a:moveTo>
                  <a:lnTo>
                    <a:pt x="0" y="0"/>
                  </a:lnTo>
                  <a:lnTo>
                    <a:pt x="0" y="563879"/>
                  </a:lnTo>
                  <a:lnTo>
                    <a:pt x="1866900" y="563879"/>
                  </a:lnTo>
                  <a:lnTo>
                    <a:pt x="186690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3994022" y="473773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563879"/>
                  </a:moveTo>
                  <a:lnTo>
                    <a:pt x="1866900" y="563879"/>
                  </a:lnTo>
                  <a:lnTo>
                    <a:pt x="1866900" y="0"/>
                  </a:lnTo>
                  <a:lnTo>
                    <a:pt x="0" y="0"/>
                  </a:lnTo>
                  <a:lnTo>
                    <a:pt x="0" y="563879"/>
                  </a:lnTo>
                  <a:close/>
                </a:path>
              </a:pathLst>
            </a:custGeom>
            <a:ln w="12953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/>
          <p:cNvSpPr txBox="1"/>
          <p:nvPr/>
        </p:nvSpPr>
        <p:spPr>
          <a:xfrm>
            <a:off x="4233164" y="4750308"/>
            <a:ext cx="138747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ESG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Sistema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600" spc="-3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Gestió</a:t>
            </a:r>
            <a:r>
              <a:rPr dirty="0" sz="1600" spc="-7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Integrada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3994975" y="1111630"/>
            <a:ext cx="2169160" cy="4870450"/>
            <a:chOff x="3994975" y="1111630"/>
            <a:chExt cx="2169160" cy="4870450"/>
          </a:xfrm>
        </p:grpSpPr>
        <p:sp>
          <p:nvSpPr>
            <p:cNvPr id="59" name="object 59"/>
            <p:cNvSpPr/>
            <p:nvPr/>
          </p:nvSpPr>
          <p:spPr>
            <a:xfrm>
              <a:off x="4863084" y="1114805"/>
              <a:ext cx="1297940" cy="4531360"/>
            </a:xfrm>
            <a:custGeom>
              <a:avLst/>
              <a:gdLst/>
              <a:ahLst/>
              <a:cxnLst/>
              <a:rect l="l" t="t" r="r" b="b"/>
              <a:pathLst>
                <a:path w="1297939" h="4531360">
                  <a:moveTo>
                    <a:pt x="47243" y="1339596"/>
                  </a:moveTo>
                  <a:lnTo>
                    <a:pt x="48260" y="1694942"/>
                  </a:lnTo>
                </a:path>
                <a:path w="1297939" h="4531360">
                  <a:moveTo>
                    <a:pt x="71627" y="1537716"/>
                  </a:moveTo>
                  <a:lnTo>
                    <a:pt x="1260728" y="1538732"/>
                  </a:lnTo>
                </a:path>
                <a:path w="1297939" h="4531360">
                  <a:moveTo>
                    <a:pt x="1277874" y="1537716"/>
                  </a:moveTo>
                  <a:lnTo>
                    <a:pt x="1282573" y="4530699"/>
                  </a:lnTo>
                </a:path>
                <a:path w="1297939" h="4531360">
                  <a:moveTo>
                    <a:pt x="981455" y="1959864"/>
                  </a:moveTo>
                  <a:lnTo>
                    <a:pt x="1279143" y="1972056"/>
                  </a:lnTo>
                </a:path>
                <a:path w="1297939" h="4531360">
                  <a:moveTo>
                    <a:pt x="993648" y="2529078"/>
                  </a:moveTo>
                  <a:lnTo>
                    <a:pt x="1286002" y="2529078"/>
                  </a:lnTo>
                </a:path>
                <a:path w="1297939" h="4531360">
                  <a:moveTo>
                    <a:pt x="984503" y="3197352"/>
                  </a:moveTo>
                  <a:lnTo>
                    <a:pt x="1276857" y="3197352"/>
                  </a:lnTo>
                </a:path>
                <a:path w="1297939" h="4531360">
                  <a:moveTo>
                    <a:pt x="1005077" y="4530852"/>
                  </a:moveTo>
                  <a:lnTo>
                    <a:pt x="1297431" y="4530852"/>
                  </a:lnTo>
                </a:path>
                <a:path w="1297939" h="4531360">
                  <a:moveTo>
                    <a:pt x="1524" y="437388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4001643" y="5403722"/>
              <a:ext cx="1847850" cy="571500"/>
            </a:xfrm>
            <a:custGeom>
              <a:avLst/>
              <a:gdLst/>
              <a:ahLst/>
              <a:cxnLst/>
              <a:rect l="l" t="t" r="r" b="b"/>
              <a:pathLst>
                <a:path w="1847850" h="571500">
                  <a:moveTo>
                    <a:pt x="0" y="571499"/>
                  </a:moveTo>
                  <a:lnTo>
                    <a:pt x="1847850" y="571499"/>
                  </a:lnTo>
                  <a:lnTo>
                    <a:pt x="1847850" y="0"/>
                  </a:lnTo>
                  <a:lnTo>
                    <a:pt x="0" y="0"/>
                  </a:lnTo>
                  <a:lnTo>
                    <a:pt x="0" y="571499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1" name="object 61"/>
          <p:cNvSpPr txBox="1"/>
          <p:nvPr/>
        </p:nvSpPr>
        <p:spPr>
          <a:xfrm>
            <a:off x="4141215" y="5420105"/>
            <a:ext cx="156972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8755" marR="5080" indent="-18669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Projectes,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Aliances </a:t>
            </a:r>
            <a:r>
              <a:rPr dirty="0" sz="1600" spc="-3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Globals</a:t>
            </a:r>
            <a:r>
              <a:rPr dirty="0" sz="16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6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Ajuts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849111" y="497890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 h="0">
                <a:moveTo>
                  <a:pt x="0" y="0"/>
                </a:moveTo>
                <a:lnTo>
                  <a:pt x="292353" y="0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43259" y="271081"/>
            <a:ext cx="2533650" cy="805815"/>
            <a:chOff x="4743259" y="271081"/>
            <a:chExt cx="2533650" cy="805815"/>
          </a:xfrm>
        </p:grpSpPr>
        <p:sp>
          <p:nvSpPr>
            <p:cNvPr id="3" name="object 3"/>
            <p:cNvSpPr/>
            <p:nvPr/>
          </p:nvSpPr>
          <p:spPr>
            <a:xfrm>
              <a:off x="4749926" y="277748"/>
              <a:ext cx="2520315" cy="792480"/>
            </a:xfrm>
            <a:custGeom>
              <a:avLst/>
              <a:gdLst/>
              <a:ahLst/>
              <a:cxnLst/>
              <a:rect l="l" t="t" r="r" b="b"/>
              <a:pathLst>
                <a:path w="2520315" h="792480">
                  <a:moveTo>
                    <a:pt x="2519933" y="0"/>
                  </a:moveTo>
                  <a:lnTo>
                    <a:pt x="0" y="0"/>
                  </a:lnTo>
                  <a:lnTo>
                    <a:pt x="0" y="792479"/>
                  </a:lnTo>
                  <a:lnTo>
                    <a:pt x="2519933" y="792479"/>
                  </a:lnTo>
                  <a:lnTo>
                    <a:pt x="2519933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749926" y="277748"/>
              <a:ext cx="2520315" cy="792480"/>
            </a:xfrm>
            <a:custGeom>
              <a:avLst/>
              <a:gdLst/>
              <a:ahLst/>
              <a:cxnLst/>
              <a:rect l="l" t="t" r="r" b="b"/>
              <a:pathLst>
                <a:path w="2520315" h="792480">
                  <a:moveTo>
                    <a:pt x="0" y="792479"/>
                  </a:moveTo>
                  <a:lnTo>
                    <a:pt x="2519933" y="792479"/>
                  </a:lnTo>
                  <a:lnTo>
                    <a:pt x="2519933" y="0"/>
                  </a:lnTo>
                  <a:lnTo>
                    <a:pt x="0" y="0"/>
                  </a:lnTo>
                  <a:lnTo>
                    <a:pt x="0" y="792479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34253" y="404113"/>
            <a:ext cx="135191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20979" marR="5080" indent="-208915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SDG</a:t>
            </a:r>
            <a:r>
              <a:rPr dirty="0" sz="1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Operacions </a:t>
            </a:r>
            <a:r>
              <a:rPr dirty="0" sz="1600" spc="-3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Anna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Xicoy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448" y="2961513"/>
            <a:ext cx="1065530" cy="757555"/>
          </a:xfrm>
          <a:prstGeom prst="rect">
            <a:avLst/>
          </a:prstGeom>
          <a:solidFill>
            <a:srgbClr val="C5DFB4"/>
          </a:solidFill>
          <a:ln w="12954">
            <a:solidFill>
              <a:srgbClr val="41709C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 algn="ctr" marL="123825" marR="116839" indent="-635">
              <a:lnSpc>
                <a:spcPct val="100000"/>
              </a:lnSpc>
              <a:spcBef>
                <a:spcPts val="2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Serveis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Centrals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les </a:t>
            </a:r>
            <a:r>
              <a:rPr dirty="0" sz="1200" spc="-254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Operacions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Lau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Agüe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2925" y="4010786"/>
            <a:ext cx="1066800" cy="681355"/>
          </a:xfrm>
          <a:prstGeom prst="rect">
            <a:avLst/>
          </a:prstGeom>
          <a:solidFill>
            <a:srgbClr val="C5DFB4"/>
          </a:solidFill>
          <a:ln w="12954">
            <a:solidFill>
              <a:srgbClr val="41709C"/>
            </a:solidFill>
          </a:ln>
        </p:spPr>
        <p:txBody>
          <a:bodyPr wrap="square" lIns="0" tIns="56515" rIns="0" bIns="0" rtlCol="0" vert="horz">
            <a:spAutoFit/>
          </a:bodyPr>
          <a:lstStyle/>
          <a:p>
            <a:pPr algn="ctr" marL="312420" marR="30607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1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v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eis  </a:t>
            </a:r>
            <a:r>
              <a:rPr dirty="0" sz="1200" spc="-114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èc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nics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Xavier</a:t>
            </a:r>
            <a:r>
              <a:rPr dirty="0" sz="1200" spc="-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Pascual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6519" y="1912239"/>
            <a:ext cx="1187450" cy="802005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59385" marR="138430" indent="-13970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Anella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Fòrum </a:t>
            </a:r>
            <a:r>
              <a:rPr dirty="0" sz="1200" spc="-254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Carme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Lanuza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93923" y="1895475"/>
            <a:ext cx="1240790" cy="802005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algn="ctr" marL="180340" marR="174625" indent="635">
              <a:lnSpc>
                <a:spcPct val="100000"/>
              </a:lnSpc>
              <a:spcBef>
                <a:spcPts val="19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Agents Cívics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Park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Güell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Parc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Montjuïc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Ri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d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Bar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-3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9239" y="1902332"/>
            <a:ext cx="1187450" cy="802640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226695" marR="203200" indent="-17780">
              <a:lnSpc>
                <a:spcPct val="100000"/>
              </a:lnSpc>
            </a:pP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P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Olímpic 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Olga</a:t>
            </a:r>
            <a:r>
              <a:rPr dirty="0" sz="1200" spc="-5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Cerezo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15781" y="1904619"/>
            <a:ext cx="1259840" cy="791845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algn="ctr" marL="100330" marR="92075" indent="-1905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Solucions de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Mobilitat</a:t>
            </a:r>
            <a:r>
              <a:rPr dirty="0" sz="1200" spc="-5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Urbana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Josep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Mª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Deulofeu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70267" y="1916810"/>
            <a:ext cx="1187450" cy="802640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algn="ctr" marL="204470" marR="198755">
              <a:lnSpc>
                <a:spcPct val="100000"/>
              </a:lnSpc>
              <a:spcBef>
                <a:spcPts val="2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Solucion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de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Mobilitat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Professional </a:t>
            </a:r>
            <a:r>
              <a:rPr dirty="0" sz="1200" spc="-2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Sergi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Vidal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24753" y="1911476"/>
            <a:ext cx="1187450" cy="802640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34620" marR="127000" indent="344170">
              <a:lnSpc>
                <a:spcPct val="100000"/>
              </a:lnSpc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Zoo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nt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Ala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94239" y="1904619"/>
            <a:ext cx="1011555" cy="798830"/>
          </a:xfrm>
          <a:prstGeom prst="rect">
            <a:avLst/>
          </a:prstGeom>
          <a:solidFill>
            <a:srgbClr val="C5DFB4"/>
          </a:solidFill>
          <a:ln w="12953">
            <a:solidFill>
              <a:srgbClr val="41709C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algn="ctr" marL="183515" marR="175895" indent="-1270">
              <a:lnSpc>
                <a:spcPct val="100000"/>
              </a:lnSpc>
              <a:spcBef>
                <a:spcPts val="185"/>
              </a:spcBef>
            </a:pP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Parc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d’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accions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Tibidabo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Rosa</a:t>
            </a:r>
            <a:r>
              <a:rPr dirty="0" sz="1200" spc="-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Ortiz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71706" y="1904619"/>
            <a:ext cx="697230" cy="4563110"/>
          </a:xfrm>
          <a:prstGeom prst="rect">
            <a:avLst/>
          </a:prstGeom>
          <a:solidFill>
            <a:srgbClr val="9DC3E6"/>
          </a:solidFill>
          <a:ln w="12953">
            <a:solidFill>
              <a:srgbClr val="41709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87325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CBSA</a:t>
            </a:r>
            <a:endParaRPr sz="1200">
              <a:latin typeface="Calibri"/>
              <a:cs typeface="Calibri"/>
            </a:endParaRPr>
          </a:p>
          <a:p>
            <a:pPr marL="151130" marR="121920" indent="-20955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Miquel  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Trepat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22879" y="2979801"/>
            <a:ext cx="1188085" cy="64706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191770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Agents</a:t>
            </a:r>
            <a:r>
              <a:rPr dirty="0" sz="12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Cívics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22879" y="3718940"/>
            <a:ext cx="1188085" cy="64643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165735">
              <a:lnSpc>
                <a:spcPct val="100000"/>
              </a:lnSpc>
            </a:pP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Parc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Montjuïc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6519" y="2963036"/>
            <a:ext cx="1187450" cy="66421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Anella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66519" y="3718940"/>
            <a:ext cx="1187450" cy="64643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391160">
              <a:lnSpc>
                <a:spcPct val="100000"/>
              </a:lnSpc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Fòrum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22879" y="4457319"/>
            <a:ext cx="1188085" cy="63436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Park</a:t>
            </a:r>
            <a:r>
              <a:rPr dirty="0" sz="12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Güell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915781" y="2979801"/>
            <a:ext cx="1270635" cy="62865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227329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Aparcaments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15781" y="3675507"/>
            <a:ext cx="1270635" cy="63627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25095" rIns="0" bIns="0" rtlCol="0" vert="horz">
            <a:spAutoFit/>
          </a:bodyPr>
          <a:lstStyle/>
          <a:p>
            <a:pPr marL="402590" marR="169545" indent="-226060">
              <a:lnSpc>
                <a:spcPct val="100000"/>
              </a:lnSpc>
              <a:spcBef>
                <a:spcPts val="98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st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aci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oname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t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Regulat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915781" y="4395596"/>
            <a:ext cx="1270635" cy="62674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Bicing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67218" y="2963036"/>
            <a:ext cx="1188085" cy="64579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306070">
              <a:lnSpc>
                <a:spcPct val="100000"/>
              </a:lnSpc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Estacions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67218" y="3670934"/>
            <a:ext cx="1188085" cy="64579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Grues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67218" y="4385690"/>
            <a:ext cx="1188085" cy="64579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313690">
              <a:lnSpc>
                <a:spcPct val="100000"/>
              </a:lnSpc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Zona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Bus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67218" y="5091303"/>
            <a:ext cx="1188085" cy="64579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29539" rIns="0" bIns="0" rtlCol="0" vert="horz">
            <a:spAutoFit/>
          </a:bodyPr>
          <a:lstStyle/>
          <a:p>
            <a:pPr marL="214629" marR="207010" indent="45720">
              <a:lnSpc>
                <a:spcPct val="100000"/>
              </a:lnSpc>
              <a:spcBef>
                <a:spcPts val="1019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Distribució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Ultima</a:t>
            </a:r>
            <a:r>
              <a:rPr dirty="0" sz="12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Milla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859851" y="1508569"/>
            <a:ext cx="10215880" cy="302260"/>
            <a:chOff x="1859851" y="1508569"/>
            <a:chExt cx="10215880" cy="302260"/>
          </a:xfrm>
        </p:grpSpPr>
        <p:sp>
          <p:nvSpPr>
            <p:cNvPr id="29" name="object 29"/>
            <p:cNvSpPr/>
            <p:nvPr/>
          </p:nvSpPr>
          <p:spPr>
            <a:xfrm>
              <a:off x="1866519" y="1515237"/>
              <a:ext cx="10202545" cy="288925"/>
            </a:xfrm>
            <a:custGeom>
              <a:avLst/>
              <a:gdLst/>
              <a:ahLst/>
              <a:cxnLst/>
              <a:rect l="l" t="t" r="r" b="b"/>
              <a:pathLst>
                <a:path w="10202545" h="288925">
                  <a:moveTo>
                    <a:pt x="10202418" y="0"/>
                  </a:moveTo>
                  <a:lnTo>
                    <a:pt x="0" y="0"/>
                  </a:lnTo>
                  <a:lnTo>
                    <a:pt x="0" y="288798"/>
                  </a:lnTo>
                  <a:lnTo>
                    <a:pt x="10202418" y="288798"/>
                  </a:lnTo>
                  <a:lnTo>
                    <a:pt x="10202418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866519" y="1515237"/>
              <a:ext cx="10202545" cy="288925"/>
            </a:xfrm>
            <a:custGeom>
              <a:avLst/>
              <a:gdLst/>
              <a:ahLst/>
              <a:cxnLst/>
              <a:rect l="l" t="t" r="r" b="b"/>
              <a:pathLst>
                <a:path w="10202545" h="288925">
                  <a:moveTo>
                    <a:pt x="0" y="288798"/>
                  </a:moveTo>
                  <a:lnTo>
                    <a:pt x="10202418" y="288798"/>
                  </a:lnTo>
                  <a:lnTo>
                    <a:pt x="10202418" y="0"/>
                  </a:lnTo>
                  <a:lnTo>
                    <a:pt x="0" y="0"/>
                  </a:lnTo>
                  <a:lnTo>
                    <a:pt x="0" y="288798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6712711" y="1545335"/>
            <a:ext cx="5105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Ne</a:t>
            </a:r>
            <a:r>
              <a:rPr dirty="0" sz="1200" spc="-10">
                <a:latin typeface="Calibri"/>
                <a:cs typeface="Calibri"/>
              </a:rPr>
              <a:t>g</a:t>
            </a:r>
            <a:r>
              <a:rPr dirty="0" sz="1200" spc="-5">
                <a:latin typeface="Calibri"/>
                <a:cs typeface="Calibri"/>
              </a:rPr>
              <a:t>ocis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76771" y="2310955"/>
            <a:ext cx="384810" cy="4190365"/>
            <a:chOff x="76771" y="2310955"/>
            <a:chExt cx="384810" cy="4190365"/>
          </a:xfrm>
        </p:grpSpPr>
        <p:sp>
          <p:nvSpPr>
            <p:cNvPr id="33" name="object 33"/>
            <p:cNvSpPr/>
            <p:nvPr/>
          </p:nvSpPr>
          <p:spPr>
            <a:xfrm>
              <a:off x="83439" y="2317622"/>
              <a:ext cx="371475" cy="4177029"/>
            </a:xfrm>
            <a:custGeom>
              <a:avLst/>
              <a:gdLst/>
              <a:ahLst/>
              <a:cxnLst/>
              <a:rect l="l" t="t" r="r" b="b"/>
              <a:pathLst>
                <a:path w="371475" h="4177029">
                  <a:moveTo>
                    <a:pt x="371094" y="0"/>
                  </a:moveTo>
                  <a:lnTo>
                    <a:pt x="0" y="0"/>
                  </a:lnTo>
                  <a:lnTo>
                    <a:pt x="0" y="4176522"/>
                  </a:lnTo>
                  <a:lnTo>
                    <a:pt x="371094" y="4176522"/>
                  </a:lnTo>
                  <a:lnTo>
                    <a:pt x="371094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83439" y="2317622"/>
              <a:ext cx="371475" cy="4177029"/>
            </a:xfrm>
            <a:custGeom>
              <a:avLst/>
              <a:gdLst/>
              <a:ahLst/>
              <a:cxnLst/>
              <a:rect l="l" t="t" r="r" b="b"/>
              <a:pathLst>
                <a:path w="371475" h="4177029">
                  <a:moveTo>
                    <a:pt x="0" y="4176522"/>
                  </a:moveTo>
                  <a:lnTo>
                    <a:pt x="371094" y="4176522"/>
                  </a:lnTo>
                  <a:lnTo>
                    <a:pt x="371094" y="0"/>
                  </a:lnTo>
                  <a:lnTo>
                    <a:pt x="0" y="0"/>
                  </a:lnTo>
                  <a:lnTo>
                    <a:pt x="0" y="4176522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182054" y="3535312"/>
            <a:ext cx="203200" cy="17437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>
                <a:latin typeface="Calibri"/>
                <a:cs typeface="Calibri"/>
              </a:rPr>
              <a:t>SERVEIS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TRANSVERSALS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432304" y="2702814"/>
            <a:ext cx="76200" cy="258445"/>
          </a:xfrm>
          <a:custGeom>
            <a:avLst/>
            <a:gdLst/>
            <a:ahLst/>
            <a:cxnLst/>
            <a:rect l="l" t="t" r="r" b="b"/>
            <a:pathLst>
              <a:path w="76200" h="258444">
                <a:moveTo>
                  <a:pt x="31750" y="181737"/>
                </a:moveTo>
                <a:lnTo>
                  <a:pt x="0" y="181737"/>
                </a:lnTo>
                <a:lnTo>
                  <a:pt x="38100" y="257937"/>
                </a:lnTo>
                <a:lnTo>
                  <a:pt x="69850" y="194437"/>
                </a:lnTo>
                <a:lnTo>
                  <a:pt x="31750" y="194437"/>
                </a:lnTo>
                <a:lnTo>
                  <a:pt x="31750" y="181737"/>
                </a:lnTo>
                <a:close/>
              </a:path>
              <a:path w="76200" h="258444">
                <a:moveTo>
                  <a:pt x="44450" y="0"/>
                </a:moveTo>
                <a:lnTo>
                  <a:pt x="31750" y="0"/>
                </a:lnTo>
                <a:lnTo>
                  <a:pt x="31750" y="194437"/>
                </a:lnTo>
                <a:lnTo>
                  <a:pt x="44450" y="194437"/>
                </a:lnTo>
                <a:lnTo>
                  <a:pt x="44450" y="0"/>
                </a:lnTo>
                <a:close/>
              </a:path>
              <a:path w="76200" h="258444">
                <a:moveTo>
                  <a:pt x="76200" y="181737"/>
                </a:moveTo>
                <a:lnTo>
                  <a:pt x="44450" y="181737"/>
                </a:lnTo>
                <a:lnTo>
                  <a:pt x="44450" y="194437"/>
                </a:lnTo>
                <a:lnTo>
                  <a:pt x="69850" y="194437"/>
                </a:lnTo>
                <a:lnTo>
                  <a:pt x="76200" y="181737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775709" y="2713482"/>
            <a:ext cx="76200" cy="258445"/>
          </a:xfrm>
          <a:custGeom>
            <a:avLst/>
            <a:gdLst/>
            <a:ahLst/>
            <a:cxnLst/>
            <a:rect l="l" t="t" r="r" b="b"/>
            <a:pathLst>
              <a:path w="76200" h="258444">
                <a:moveTo>
                  <a:pt x="31750" y="181737"/>
                </a:moveTo>
                <a:lnTo>
                  <a:pt x="0" y="181737"/>
                </a:lnTo>
                <a:lnTo>
                  <a:pt x="38100" y="257937"/>
                </a:lnTo>
                <a:lnTo>
                  <a:pt x="69850" y="194437"/>
                </a:lnTo>
                <a:lnTo>
                  <a:pt x="31750" y="194437"/>
                </a:lnTo>
                <a:lnTo>
                  <a:pt x="31750" y="181737"/>
                </a:lnTo>
                <a:close/>
              </a:path>
              <a:path w="76200" h="258444">
                <a:moveTo>
                  <a:pt x="44450" y="0"/>
                </a:moveTo>
                <a:lnTo>
                  <a:pt x="31750" y="0"/>
                </a:lnTo>
                <a:lnTo>
                  <a:pt x="31750" y="194437"/>
                </a:lnTo>
                <a:lnTo>
                  <a:pt x="44450" y="194437"/>
                </a:lnTo>
                <a:lnTo>
                  <a:pt x="44450" y="0"/>
                </a:lnTo>
                <a:close/>
              </a:path>
              <a:path w="76200" h="258444">
                <a:moveTo>
                  <a:pt x="76200" y="181737"/>
                </a:moveTo>
                <a:lnTo>
                  <a:pt x="44450" y="181737"/>
                </a:lnTo>
                <a:lnTo>
                  <a:pt x="44450" y="194437"/>
                </a:lnTo>
                <a:lnTo>
                  <a:pt x="69850" y="194437"/>
                </a:lnTo>
                <a:lnTo>
                  <a:pt x="76200" y="181737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058150" y="2713482"/>
            <a:ext cx="76200" cy="258445"/>
          </a:xfrm>
          <a:custGeom>
            <a:avLst/>
            <a:gdLst/>
            <a:ahLst/>
            <a:cxnLst/>
            <a:rect l="l" t="t" r="r" b="b"/>
            <a:pathLst>
              <a:path w="76200" h="258444">
                <a:moveTo>
                  <a:pt x="31750" y="181737"/>
                </a:moveTo>
                <a:lnTo>
                  <a:pt x="0" y="181737"/>
                </a:lnTo>
                <a:lnTo>
                  <a:pt x="38100" y="257937"/>
                </a:lnTo>
                <a:lnTo>
                  <a:pt x="69850" y="194437"/>
                </a:lnTo>
                <a:lnTo>
                  <a:pt x="31750" y="194437"/>
                </a:lnTo>
                <a:lnTo>
                  <a:pt x="31750" y="181737"/>
                </a:lnTo>
                <a:close/>
              </a:path>
              <a:path w="76200" h="258444">
                <a:moveTo>
                  <a:pt x="44450" y="0"/>
                </a:moveTo>
                <a:lnTo>
                  <a:pt x="31750" y="0"/>
                </a:lnTo>
                <a:lnTo>
                  <a:pt x="31750" y="194437"/>
                </a:lnTo>
                <a:lnTo>
                  <a:pt x="44450" y="194437"/>
                </a:lnTo>
                <a:lnTo>
                  <a:pt x="44450" y="0"/>
                </a:lnTo>
                <a:close/>
              </a:path>
              <a:path w="76200" h="258444">
                <a:moveTo>
                  <a:pt x="76200" y="181737"/>
                </a:moveTo>
                <a:lnTo>
                  <a:pt x="44450" y="181737"/>
                </a:lnTo>
                <a:lnTo>
                  <a:pt x="44450" y="194437"/>
                </a:lnTo>
                <a:lnTo>
                  <a:pt x="69850" y="194437"/>
                </a:lnTo>
                <a:lnTo>
                  <a:pt x="76200" y="181737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9" name="object 39"/>
          <p:cNvGrpSpPr/>
          <p:nvPr/>
        </p:nvGrpSpPr>
        <p:grpSpPr>
          <a:xfrm>
            <a:off x="265175" y="1066800"/>
            <a:ext cx="9347835" cy="1905000"/>
            <a:chOff x="265175" y="1066800"/>
            <a:chExt cx="9347835" cy="1905000"/>
          </a:xfrm>
        </p:grpSpPr>
        <p:sp>
          <p:nvSpPr>
            <p:cNvPr id="40" name="object 40"/>
            <p:cNvSpPr/>
            <p:nvPr/>
          </p:nvSpPr>
          <p:spPr>
            <a:xfrm>
              <a:off x="268223" y="1069847"/>
              <a:ext cx="5742305" cy="1247775"/>
            </a:xfrm>
            <a:custGeom>
              <a:avLst/>
              <a:gdLst/>
              <a:ahLst/>
              <a:cxnLst/>
              <a:rect l="l" t="t" r="r" b="b"/>
              <a:pathLst>
                <a:path w="5742305" h="1247775">
                  <a:moveTo>
                    <a:pt x="5741670" y="0"/>
                  </a:moveTo>
                  <a:lnTo>
                    <a:pt x="5742178" y="449834"/>
                  </a:lnTo>
                </a:path>
                <a:path w="5742305" h="1247775">
                  <a:moveTo>
                    <a:pt x="5741289" y="225551"/>
                  </a:moveTo>
                  <a:lnTo>
                    <a:pt x="0" y="225551"/>
                  </a:lnTo>
                </a:path>
                <a:path w="5742305" h="1247775">
                  <a:moveTo>
                    <a:pt x="0" y="225551"/>
                  </a:moveTo>
                  <a:lnTo>
                    <a:pt x="0" y="1247775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9536430" y="2713482"/>
              <a:ext cx="76200" cy="258445"/>
            </a:xfrm>
            <a:custGeom>
              <a:avLst/>
              <a:gdLst/>
              <a:ahLst/>
              <a:cxnLst/>
              <a:rect l="l" t="t" r="r" b="b"/>
              <a:pathLst>
                <a:path w="76200" h="258444">
                  <a:moveTo>
                    <a:pt x="31750" y="181737"/>
                  </a:moveTo>
                  <a:lnTo>
                    <a:pt x="0" y="181737"/>
                  </a:lnTo>
                  <a:lnTo>
                    <a:pt x="38100" y="257937"/>
                  </a:lnTo>
                  <a:lnTo>
                    <a:pt x="69850" y="194437"/>
                  </a:lnTo>
                  <a:lnTo>
                    <a:pt x="31750" y="194437"/>
                  </a:lnTo>
                  <a:lnTo>
                    <a:pt x="31750" y="181737"/>
                  </a:lnTo>
                  <a:close/>
                </a:path>
                <a:path w="76200" h="258444">
                  <a:moveTo>
                    <a:pt x="44450" y="0"/>
                  </a:moveTo>
                  <a:lnTo>
                    <a:pt x="31750" y="0"/>
                  </a:lnTo>
                  <a:lnTo>
                    <a:pt x="31750" y="194437"/>
                  </a:lnTo>
                  <a:lnTo>
                    <a:pt x="44450" y="194437"/>
                  </a:lnTo>
                  <a:lnTo>
                    <a:pt x="44450" y="0"/>
                  </a:lnTo>
                  <a:close/>
                </a:path>
                <a:path w="76200" h="258444">
                  <a:moveTo>
                    <a:pt x="76200" y="181737"/>
                  </a:moveTo>
                  <a:lnTo>
                    <a:pt x="44450" y="181737"/>
                  </a:lnTo>
                  <a:lnTo>
                    <a:pt x="44450" y="194437"/>
                  </a:lnTo>
                  <a:lnTo>
                    <a:pt x="69850" y="194437"/>
                  </a:lnTo>
                  <a:lnTo>
                    <a:pt x="76200" y="181737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542925" y="4917566"/>
            <a:ext cx="1066800" cy="676275"/>
          </a:xfrm>
          <a:prstGeom prst="rect">
            <a:avLst/>
          </a:prstGeom>
          <a:solidFill>
            <a:srgbClr val="C5DFB4"/>
          </a:solidFill>
          <a:ln w="12954">
            <a:solidFill>
              <a:srgbClr val="41709C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algn="ctr" marL="93345" marR="86360" indent="-1270">
              <a:lnSpc>
                <a:spcPct val="100000"/>
              </a:lnSpc>
              <a:spcBef>
                <a:spcPts val="425"/>
              </a:spcBef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Seguretat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2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Au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op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ecció 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Fco.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Pérez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927210" y="5105780"/>
            <a:ext cx="1259205" cy="63119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400685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Endolla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915781" y="5820536"/>
            <a:ext cx="1259840" cy="63119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SMOU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2925" y="5819013"/>
            <a:ext cx="1066800" cy="675640"/>
          </a:xfrm>
          <a:prstGeom prst="rect">
            <a:avLst/>
          </a:prstGeom>
          <a:solidFill>
            <a:srgbClr val="C5DFB4"/>
          </a:solidFill>
          <a:ln w="12954">
            <a:solidFill>
              <a:srgbClr val="41709C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Times New Roman"/>
              <a:cs typeface="Times New Roman"/>
            </a:endParaRPr>
          </a:p>
          <a:p>
            <a:pPr marL="165100" marR="159385" indent="6350">
              <a:lnSpc>
                <a:spcPct val="100000"/>
              </a:lnSpc>
            </a:pP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-15">
                <a:solidFill>
                  <a:srgbClr val="2E5496"/>
                </a:solidFill>
                <a:latin typeface="Calibri"/>
                <a:cs typeface="Calibri"/>
              </a:rPr>
              <a:t>st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au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ació 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gi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Ami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g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ó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6036" y="3385946"/>
            <a:ext cx="1948814" cy="634365"/>
          </a:xfrm>
          <a:custGeom>
            <a:avLst/>
            <a:gdLst/>
            <a:ahLst/>
            <a:cxnLst/>
            <a:rect l="l" t="t" r="r" b="b"/>
            <a:pathLst>
              <a:path w="1948814" h="634364">
                <a:moveTo>
                  <a:pt x="0" y="633983"/>
                </a:moveTo>
                <a:lnTo>
                  <a:pt x="1948433" y="633983"/>
                </a:lnTo>
                <a:lnTo>
                  <a:pt x="1948433" y="0"/>
                </a:lnTo>
                <a:lnTo>
                  <a:pt x="0" y="0"/>
                </a:lnTo>
                <a:lnTo>
                  <a:pt x="0" y="633983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3991" y="3465067"/>
            <a:ext cx="165100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6850" marR="5080" indent="-184785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Empreses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participades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Francesc 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Talavera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6036" y="4916042"/>
            <a:ext cx="1948814" cy="885825"/>
          </a:xfrm>
          <a:custGeom>
            <a:avLst/>
            <a:gdLst/>
            <a:ahLst/>
            <a:cxnLst/>
            <a:rect l="l" t="t" r="r" b="b"/>
            <a:pathLst>
              <a:path w="1948814" h="885825">
                <a:moveTo>
                  <a:pt x="0" y="885443"/>
                </a:moveTo>
                <a:lnTo>
                  <a:pt x="1948433" y="885443"/>
                </a:lnTo>
                <a:lnTo>
                  <a:pt x="1948433" y="0"/>
                </a:lnTo>
                <a:lnTo>
                  <a:pt x="0" y="0"/>
                </a:lnTo>
                <a:lnTo>
                  <a:pt x="0" y="885443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0181" y="4908041"/>
            <a:ext cx="1659889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03225" marR="151765" indent="-24511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Control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de Gestió i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Pressupost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Laura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Vegas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Juan</a:t>
            </a: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Antonio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Martínez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897695" y="2701861"/>
            <a:ext cx="1657350" cy="842644"/>
            <a:chOff x="2897695" y="2701861"/>
            <a:chExt cx="1657350" cy="842644"/>
          </a:xfrm>
        </p:grpSpPr>
        <p:sp>
          <p:nvSpPr>
            <p:cNvPr id="7" name="object 7"/>
            <p:cNvSpPr/>
            <p:nvPr/>
          </p:nvSpPr>
          <p:spPr>
            <a:xfrm>
              <a:off x="2904362" y="2708528"/>
              <a:ext cx="1644014" cy="829310"/>
            </a:xfrm>
            <a:custGeom>
              <a:avLst/>
              <a:gdLst/>
              <a:ahLst/>
              <a:cxnLst/>
              <a:rect l="l" t="t" r="r" b="b"/>
              <a:pathLst>
                <a:path w="1644014" h="829310">
                  <a:moveTo>
                    <a:pt x="1643634" y="0"/>
                  </a:moveTo>
                  <a:lnTo>
                    <a:pt x="0" y="0"/>
                  </a:lnTo>
                  <a:lnTo>
                    <a:pt x="0" y="829056"/>
                  </a:lnTo>
                  <a:lnTo>
                    <a:pt x="1643634" y="829056"/>
                  </a:lnTo>
                  <a:lnTo>
                    <a:pt x="1643634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904362" y="2708528"/>
              <a:ext cx="1644014" cy="829310"/>
            </a:xfrm>
            <a:custGeom>
              <a:avLst/>
              <a:gdLst/>
              <a:ahLst/>
              <a:cxnLst/>
              <a:rect l="l" t="t" r="r" b="b"/>
              <a:pathLst>
                <a:path w="1644014" h="829310">
                  <a:moveTo>
                    <a:pt x="0" y="829056"/>
                  </a:moveTo>
                  <a:lnTo>
                    <a:pt x="1643634" y="829056"/>
                  </a:lnTo>
                  <a:lnTo>
                    <a:pt x="1643634" y="0"/>
                  </a:lnTo>
                  <a:lnTo>
                    <a:pt x="0" y="0"/>
                  </a:lnTo>
                  <a:lnTo>
                    <a:pt x="0" y="829056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076701" y="2672080"/>
            <a:ext cx="129857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Administració,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Compres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4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Serveis </a:t>
            </a:r>
            <a:r>
              <a:rPr dirty="0" sz="1400" spc="-3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Generals</a:t>
            </a:r>
            <a:endParaRPr sz="1400">
              <a:latin typeface="Calibri"/>
              <a:cs typeface="Calibri"/>
            </a:endParaRPr>
          </a:p>
          <a:p>
            <a:pPr algn="ctr" marL="39370">
              <a:lnSpc>
                <a:spcPct val="100000"/>
              </a:lnSpc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Esther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Gonzalvez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5943" y="4186809"/>
            <a:ext cx="1943100" cy="569595"/>
          </a:xfrm>
          <a:custGeom>
            <a:avLst/>
            <a:gdLst/>
            <a:ahLst/>
            <a:cxnLst/>
            <a:rect l="l" t="t" r="r" b="b"/>
            <a:pathLst>
              <a:path w="1943100" h="569595">
                <a:moveTo>
                  <a:pt x="0" y="569213"/>
                </a:moveTo>
                <a:lnTo>
                  <a:pt x="1943100" y="569213"/>
                </a:lnTo>
                <a:lnTo>
                  <a:pt x="1943100" y="0"/>
                </a:lnTo>
                <a:lnTo>
                  <a:pt x="0" y="0"/>
                </a:lnTo>
                <a:lnTo>
                  <a:pt x="0" y="569213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27277" y="4233926"/>
            <a:ext cx="89852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74930">
              <a:lnSpc>
                <a:spcPct val="100000"/>
              </a:lnSpc>
              <a:spcBef>
                <a:spcPts val="95"/>
              </a:spcBef>
            </a:pP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Tresoreria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 Marc</a:t>
            </a:r>
            <a:r>
              <a:rPr dirty="0" sz="1400" spc="-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35">
                <a:solidFill>
                  <a:srgbClr val="2E5496"/>
                </a:solidFill>
                <a:latin typeface="Calibri"/>
                <a:cs typeface="Calibri"/>
              </a:rPr>
              <a:t>Tormo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82415" y="3731133"/>
            <a:ext cx="1736089" cy="445770"/>
          </a:xfrm>
          <a:custGeom>
            <a:avLst/>
            <a:gdLst/>
            <a:ahLst/>
            <a:cxnLst/>
            <a:rect l="l" t="t" r="r" b="b"/>
            <a:pathLst>
              <a:path w="1736089" h="445770">
                <a:moveTo>
                  <a:pt x="0" y="445770"/>
                </a:moveTo>
                <a:lnTo>
                  <a:pt x="1735836" y="445770"/>
                </a:lnTo>
                <a:lnTo>
                  <a:pt x="1735836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343400" y="3716273"/>
            <a:ext cx="121285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0" marR="5080" indent="-241935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Serveis</a:t>
            </a:r>
            <a:r>
              <a:rPr dirty="0" sz="14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Generals </a:t>
            </a:r>
            <a:r>
              <a:rPr dirty="0" sz="1400" spc="-3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Pilar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Egea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64127" y="4916042"/>
            <a:ext cx="1754505" cy="489584"/>
          </a:xfrm>
          <a:custGeom>
            <a:avLst/>
            <a:gdLst/>
            <a:ahLst/>
            <a:cxnLst/>
            <a:rect l="l" t="t" r="r" b="b"/>
            <a:pathLst>
              <a:path w="1754504" h="489585">
                <a:moveTo>
                  <a:pt x="0" y="489203"/>
                </a:moveTo>
                <a:lnTo>
                  <a:pt x="1754124" y="489203"/>
                </a:lnTo>
                <a:lnTo>
                  <a:pt x="1754124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322317" y="4923282"/>
            <a:ext cx="12369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0014" marR="5080" indent="-10795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Comptes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pagar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Nuria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Leranoz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764655" y="1704213"/>
            <a:ext cx="1596390" cy="842010"/>
          </a:xfrm>
          <a:custGeom>
            <a:avLst/>
            <a:gdLst/>
            <a:ahLst/>
            <a:cxnLst/>
            <a:rect l="l" t="t" r="r" b="b"/>
            <a:pathLst>
              <a:path w="1596390" h="842010">
                <a:moveTo>
                  <a:pt x="0" y="842010"/>
                </a:moveTo>
                <a:lnTo>
                  <a:pt x="1596390" y="842010"/>
                </a:lnTo>
                <a:lnTo>
                  <a:pt x="1596390" y="0"/>
                </a:lnTo>
                <a:lnTo>
                  <a:pt x="0" y="0"/>
                </a:lnTo>
                <a:lnTo>
                  <a:pt x="0" y="842010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858254" y="1674113"/>
            <a:ext cx="140843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127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Compliance,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Transparència</a:t>
            </a:r>
            <a:r>
              <a:rPr dirty="0" sz="1400" spc="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Protecció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Dades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Nuria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Furquet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200518" y="3735704"/>
            <a:ext cx="1536700" cy="722630"/>
          </a:xfrm>
          <a:custGeom>
            <a:avLst/>
            <a:gdLst/>
            <a:ahLst/>
            <a:cxnLst/>
            <a:rect l="l" t="t" r="r" b="b"/>
            <a:pathLst>
              <a:path w="1536700" h="722629">
                <a:moveTo>
                  <a:pt x="0" y="722376"/>
                </a:moveTo>
                <a:lnTo>
                  <a:pt x="1536192" y="722376"/>
                </a:lnTo>
                <a:lnTo>
                  <a:pt x="1536192" y="0"/>
                </a:lnTo>
                <a:lnTo>
                  <a:pt x="0" y="0"/>
                </a:lnTo>
                <a:lnTo>
                  <a:pt x="0" y="722376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350506" y="3752596"/>
            <a:ext cx="1236345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Serveis Jurídics a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la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Contractació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Mariona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Isach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64127" y="4289678"/>
            <a:ext cx="1754505" cy="445770"/>
          </a:xfrm>
          <a:custGeom>
            <a:avLst/>
            <a:gdLst/>
            <a:ahLst/>
            <a:cxnLst/>
            <a:rect l="l" t="t" r="r" b="b"/>
            <a:pathLst>
              <a:path w="1754504" h="445770">
                <a:moveTo>
                  <a:pt x="0" y="445770"/>
                </a:moveTo>
                <a:lnTo>
                  <a:pt x="1754124" y="445770"/>
                </a:lnTo>
                <a:lnTo>
                  <a:pt x="1754124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365752" y="4274820"/>
            <a:ext cx="115062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41935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Compres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Rubén</a:t>
            </a:r>
            <a:r>
              <a:rPr dirty="0" sz="1400" spc="-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Guimera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686925" y="5865495"/>
            <a:ext cx="1393190" cy="627380"/>
          </a:xfrm>
          <a:custGeom>
            <a:avLst/>
            <a:gdLst/>
            <a:ahLst/>
            <a:cxnLst/>
            <a:rect l="l" t="t" r="r" b="b"/>
            <a:pathLst>
              <a:path w="1393190" h="627379">
                <a:moveTo>
                  <a:pt x="0" y="627125"/>
                </a:moveTo>
                <a:lnTo>
                  <a:pt x="1392936" y="627125"/>
                </a:lnTo>
                <a:lnTo>
                  <a:pt x="1392936" y="0"/>
                </a:lnTo>
                <a:lnTo>
                  <a:pt x="0" y="0"/>
                </a:lnTo>
                <a:lnTo>
                  <a:pt x="0" y="627125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9916414" y="5835141"/>
            <a:ext cx="935990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Co</a:t>
            </a: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400" spc="-4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ac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ació 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Ariadna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Matamoros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253107" y="562927"/>
            <a:ext cx="4915535" cy="4781550"/>
            <a:chOff x="2253107" y="562927"/>
            <a:chExt cx="4915535" cy="4781550"/>
          </a:xfrm>
        </p:grpSpPr>
        <p:sp>
          <p:nvSpPr>
            <p:cNvPr id="25" name="object 25"/>
            <p:cNvSpPr/>
            <p:nvPr/>
          </p:nvSpPr>
          <p:spPr>
            <a:xfrm>
              <a:off x="2256282" y="2561844"/>
              <a:ext cx="647700" cy="2779395"/>
            </a:xfrm>
            <a:custGeom>
              <a:avLst/>
              <a:gdLst/>
              <a:ahLst/>
              <a:cxnLst/>
              <a:rect l="l" t="t" r="r" b="b"/>
              <a:pathLst>
                <a:path w="647700" h="2779395">
                  <a:moveTo>
                    <a:pt x="330962" y="0"/>
                  </a:moveTo>
                  <a:lnTo>
                    <a:pt x="307848" y="2779394"/>
                  </a:lnTo>
                </a:path>
                <a:path w="647700" h="2779395">
                  <a:moveTo>
                    <a:pt x="340613" y="594359"/>
                  </a:moveTo>
                  <a:lnTo>
                    <a:pt x="647700" y="594359"/>
                  </a:lnTo>
                </a:path>
                <a:path w="647700" h="2779395">
                  <a:moveTo>
                    <a:pt x="0" y="1146047"/>
                  </a:moveTo>
                  <a:lnTo>
                    <a:pt x="325374" y="1146047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4742307" y="569595"/>
              <a:ext cx="2419350" cy="749935"/>
            </a:xfrm>
            <a:custGeom>
              <a:avLst/>
              <a:gdLst/>
              <a:ahLst/>
              <a:cxnLst/>
              <a:rect l="l" t="t" r="r" b="b"/>
              <a:pathLst>
                <a:path w="2419350" h="749935">
                  <a:moveTo>
                    <a:pt x="2419350" y="0"/>
                  </a:moveTo>
                  <a:lnTo>
                    <a:pt x="0" y="0"/>
                  </a:lnTo>
                  <a:lnTo>
                    <a:pt x="0" y="749808"/>
                  </a:lnTo>
                  <a:lnTo>
                    <a:pt x="2419350" y="749808"/>
                  </a:lnTo>
                  <a:lnTo>
                    <a:pt x="241935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742307" y="569595"/>
              <a:ext cx="2419350" cy="749935"/>
            </a:xfrm>
            <a:custGeom>
              <a:avLst/>
              <a:gdLst/>
              <a:ahLst/>
              <a:cxnLst/>
              <a:rect l="l" t="t" r="r" b="b"/>
              <a:pathLst>
                <a:path w="2419350" h="749935">
                  <a:moveTo>
                    <a:pt x="0" y="749808"/>
                  </a:moveTo>
                  <a:lnTo>
                    <a:pt x="2419350" y="749808"/>
                  </a:lnTo>
                  <a:lnTo>
                    <a:pt x="2419350" y="0"/>
                  </a:lnTo>
                  <a:lnTo>
                    <a:pt x="0" y="0"/>
                  </a:lnTo>
                  <a:lnTo>
                    <a:pt x="0" y="749808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4863338" y="674624"/>
            <a:ext cx="217614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3050" marR="5080" indent="-260985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SDG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Econòmica-Financera </a:t>
            </a:r>
            <a:r>
              <a:rPr dirty="0" sz="1600" spc="-3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Asunción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Santolaria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723453" y="1689163"/>
            <a:ext cx="1716405" cy="873760"/>
            <a:chOff x="1723453" y="1689163"/>
            <a:chExt cx="1716405" cy="873760"/>
          </a:xfrm>
        </p:grpSpPr>
        <p:sp>
          <p:nvSpPr>
            <p:cNvPr id="30" name="object 30"/>
            <p:cNvSpPr/>
            <p:nvPr/>
          </p:nvSpPr>
          <p:spPr>
            <a:xfrm>
              <a:off x="1730121" y="1695831"/>
              <a:ext cx="1703070" cy="860425"/>
            </a:xfrm>
            <a:custGeom>
              <a:avLst/>
              <a:gdLst/>
              <a:ahLst/>
              <a:cxnLst/>
              <a:rect l="l" t="t" r="r" b="b"/>
              <a:pathLst>
                <a:path w="1703070" h="860425">
                  <a:moveTo>
                    <a:pt x="1703070" y="0"/>
                  </a:moveTo>
                  <a:lnTo>
                    <a:pt x="0" y="0"/>
                  </a:lnTo>
                  <a:lnTo>
                    <a:pt x="0" y="860298"/>
                  </a:lnTo>
                  <a:lnTo>
                    <a:pt x="1703070" y="860298"/>
                  </a:lnTo>
                  <a:lnTo>
                    <a:pt x="1703070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730121" y="1695831"/>
              <a:ext cx="1703070" cy="860425"/>
            </a:xfrm>
            <a:custGeom>
              <a:avLst/>
              <a:gdLst/>
              <a:ahLst/>
              <a:cxnLst/>
              <a:rect l="l" t="t" r="r" b="b"/>
              <a:pathLst>
                <a:path w="1703070" h="860425">
                  <a:moveTo>
                    <a:pt x="0" y="860298"/>
                  </a:moveTo>
                  <a:lnTo>
                    <a:pt x="1703070" y="860298"/>
                  </a:lnTo>
                  <a:lnTo>
                    <a:pt x="1703070" y="0"/>
                  </a:lnTo>
                  <a:lnTo>
                    <a:pt x="0" y="0"/>
                  </a:lnTo>
                  <a:lnTo>
                    <a:pt x="0" y="860298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1892554" y="1734311"/>
            <a:ext cx="137922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254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Finances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6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Administració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Montserrat</a:t>
            </a:r>
            <a:r>
              <a:rPr dirty="0" sz="16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2E5496"/>
                </a:solidFill>
                <a:latin typeface="Calibri"/>
                <a:cs typeface="Calibri"/>
              </a:rPr>
              <a:t>Font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8994457" y="1679257"/>
            <a:ext cx="1799589" cy="889635"/>
            <a:chOff x="8994457" y="1679257"/>
            <a:chExt cx="1799589" cy="889635"/>
          </a:xfrm>
        </p:grpSpPr>
        <p:sp>
          <p:nvSpPr>
            <p:cNvPr id="34" name="object 34"/>
            <p:cNvSpPr/>
            <p:nvPr/>
          </p:nvSpPr>
          <p:spPr>
            <a:xfrm>
              <a:off x="9001124" y="1685925"/>
              <a:ext cx="1786255" cy="876300"/>
            </a:xfrm>
            <a:custGeom>
              <a:avLst/>
              <a:gdLst/>
              <a:ahLst/>
              <a:cxnLst/>
              <a:rect l="l" t="t" r="r" b="b"/>
              <a:pathLst>
                <a:path w="1786254" h="876300">
                  <a:moveTo>
                    <a:pt x="1786127" y="0"/>
                  </a:moveTo>
                  <a:lnTo>
                    <a:pt x="0" y="0"/>
                  </a:lnTo>
                  <a:lnTo>
                    <a:pt x="0" y="876300"/>
                  </a:lnTo>
                  <a:lnTo>
                    <a:pt x="1786127" y="876300"/>
                  </a:lnTo>
                  <a:lnTo>
                    <a:pt x="1786127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9001124" y="1685925"/>
              <a:ext cx="1786255" cy="876300"/>
            </a:xfrm>
            <a:custGeom>
              <a:avLst/>
              <a:gdLst/>
              <a:ahLst/>
              <a:cxnLst/>
              <a:rect l="l" t="t" r="r" b="b"/>
              <a:pathLst>
                <a:path w="1786254" h="876300">
                  <a:moveTo>
                    <a:pt x="0" y="876300"/>
                  </a:moveTo>
                  <a:lnTo>
                    <a:pt x="1786127" y="876300"/>
                  </a:lnTo>
                  <a:lnTo>
                    <a:pt x="1786127" y="0"/>
                  </a:lnTo>
                  <a:lnTo>
                    <a:pt x="0" y="0"/>
                  </a:lnTo>
                  <a:lnTo>
                    <a:pt x="0" y="876300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9141968" y="1641855"/>
            <a:ext cx="150558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solidFill>
                  <a:srgbClr val="2E5496"/>
                </a:solidFill>
                <a:latin typeface="Calibri"/>
                <a:cs typeface="Calibri"/>
              </a:rPr>
              <a:t>Assess</a:t>
            </a:r>
            <a:r>
              <a:rPr dirty="0" sz="1500" spc="5">
                <a:solidFill>
                  <a:srgbClr val="2E5496"/>
                </a:solidFill>
                <a:latin typeface="Calibri"/>
                <a:cs typeface="Calibri"/>
              </a:rPr>
              <a:t>o</a:t>
            </a:r>
            <a:r>
              <a:rPr dirty="0" sz="150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500" spc="-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5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5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E5496"/>
                </a:solidFill>
                <a:latin typeface="Calibri"/>
                <a:cs typeface="Calibri"/>
              </a:rPr>
              <a:t>Jur</a:t>
            </a:r>
            <a:r>
              <a:rPr dirty="0" sz="1500" spc="-10">
                <a:solidFill>
                  <a:srgbClr val="2E5496"/>
                </a:solidFill>
                <a:latin typeface="Calibri"/>
                <a:cs typeface="Calibri"/>
              </a:rPr>
              <a:t>í</a:t>
            </a:r>
            <a:r>
              <a:rPr dirty="0" sz="1500" spc="-5">
                <a:solidFill>
                  <a:srgbClr val="2E5496"/>
                </a:solidFill>
                <a:latin typeface="Calibri"/>
                <a:cs typeface="Calibri"/>
              </a:rPr>
              <a:t>d</a:t>
            </a:r>
            <a:r>
              <a:rPr dirty="0" sz="1500" spc="-1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500" spc="-15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500">
                <a:solidFill>
                  <a:srgbClr val="2E5496"/>
                </a:solidFill>
                <a:latin typeface="Calibri"/>
                <a:cs typeface="Calibri"/>
              </a:rPr>
              <a:t>a,  </a:t>
            </a:r>
            <a:r>
              <a:rPr dirty="0" sz="1500" spc="-5">
                <a:solidFill>
                  <a:srgbClr val="2E5496"/>
                </a:solidFill>
                <a:latin typeface="Calibri"/>
                <a:cs typeface="Calibri"/>
              </a:rPr>
              <a:t>Règim</a:t>
            </a:r>
            <a:r>
              <a:rPr dirty="0" sz="15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2E5496"/>
                </a:solidFill>
                <a:latin typeface="Calibri"/>
                <a:cs typeface="Calibri"/>
              </a:rPr>
              <a:t>Jurídic</a:t>
            </a:r>
            <a:r>
              <a:rPr dirty="0" sz="15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5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2E5496"/>
                </a:solidFill>
                <a:latin typeface="Calibri"/>
                <a:cs typeface="Calibri"/>
              </a:rPr>
              <a:t>Contractació </a:t>
            </a:r>
            <a:r>
              <a:rPr dirty="0" sz="15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2E5496"/>
                </a:solidFill>
                <a:latin typeface="Calibri"/>
                <a:cs typeface="Calibri"/>
              </a:rPr>
              <a:t>Mercè</a:t>
            </a:r>
            <a:r>
              <a:rPr dirty="0" sz="15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2E5496"/>
                </a:solidFill>
                <a:latin typeface="Calibri"/>
                <a:cs typeface="Calibri"/>
              </a:rPr>
              <a:t>Piñol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253107" y="1315847"/>
            <a:ext cx="7644130" cy="4822825"/>
            <a:chOff x="2253107" y="1315847"/>
            <a:chExt cx="7644130" cy="4822825"/>
          </a:xfrm>
        </p:grpSpPr>
        <p:sp>
          <p:nvSpPr>
            <p:cNvPr id="38" name="object 38"/>
            <p:cNvSpPr/>
            <p:nvPr/>
          </p:nvSpPr>
          <p:spPr>
            <a:xfrm>
              <a:off x="2256282" y="1319022"/>
              <a:ext cx="7637780" cy="4022725"/>
            </a:xfrm>
            <a:custGeom>
              <a:avLst/>
              <a:gdLst/>
              <a:ahLst/>
              <a:cxnLst/>
              <a:rect l="l" t="t" r="r" b="b"/>
              <a:pathLst>
                <a:path w="7637780" h="4022725">
                  <a:moveTo>
                    <a:pt x="307848" y="376427"/>
                  </a:moveTo>
                  <a:lnTo>
                    <a:pt x="308356" y="169925"/>
                  </a:lnTo>
                </a:path>
                <a:path w="7637780" h="4022725">
                  <a:moveTo>
                    <a:pt x="3694938" y="0"/>
                  </a:moveTo>
                  <a:lnTo>
                    <a:pt x="3695446" y="179324"/>
                  </a:lnTo>
                </a:path>
                <a:path w="7637780" h="4022725">
                  <a:moveTo>
                    <a:pt x="307848" y="167639"/>
                  </a:moveTo>
                  <a:lnTo>
                    <a:pt x="7637272" y="176911"/>
                  </a:lnTo>
                </a:path>
                <a:path w="7637780" h="4022725">
                  <a:moveTo>
                    <a:pt x="7637526" y="188213"/>
                  </a:moveTo>
                  <a:lnTo>
                    <a:pt x="7637526" y="392175"/>
                  </a:lnTo>
                </a:path>
                <a:path w="7637780" h="4022725">
                  <a:moveTo>
                    <a:pt x="0" y="4022598"/>
                  </a:moveTo>
                  <a:lnTo>
                    <a:pt x="325374" y="4022598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069461" y="5556123"/>
              <a:ext cx="1755139" cy="575310"/>
            </a:xfrm>
            <a:custGeom>
              <a:avLst/>
              <a:gdLst/>
              <a:ahLst/>
              <a:cxnLst/>
              <a:rect l="l" t="t" r="r" b="b"/>
              <a:pathLst>
                <a:path w="1755139" h="575310">
                  <a:moveTo>
                    <a:pt x="0" y="575309"/>
                  </a:moveTo>
                  <a:lnTo>
                    <a:pt x="1754886" y="575309"/>
                  </a:lnTo>
                  <a:lnTo>
                    <a:pt x="1754886" y="0"/>
                  </a:lnTo>
                  <a:lnTo>
                    <a:pt x="0" y="0"/>
                  </a:lnTo>
                  <a:lnTo>
                    <a:pt x="0" y="575309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4298188" y="5499861"/>
            <a:ext cx="1296670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Comptes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 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cobrar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Fco. Javier Simon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Jaime 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Pastor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2253107" y="2558669"/>
            <a:ext cx="7644130" cy="3509645"/>
            <a:chOff x="2253107" y="2558669"/>
            <a:chExt cx="7644130" cy="3509645"/>
          </a:xfrm>
        </p:grpSpPr>
        <p:sp>
          <p:nvSpPr>
            <p:cNvPr id="42" name="object 42"/>
            <p:cNvSpPr/>
            <p:nvPr/>
          </p:nvSpPr>
          <p:spPr>
            <a:xfrm>
              <a:off x="2256282" y="2561844"/>
              <a:ext cx="7637780" cy="3247390"/>
            </a:xfrm>
            <a:custGeom>
              <a:avLst/>
              <a:gdLst/>
              <a:ahLst/>
              <a:cxnLst/>
              <a:rect l="l" t="t" r="r" b="b"/>
              <a:pathLst>
                <a:path w="7637780" h="3247390">
                  <a:moveTo>
                    <a:pt x="0" y="1992629"/>
                  </a:moveTo>
                  <a:lnTo>
                    <a:pt x="325374" y="1992629"/>
                  </a:lnTo>
                </a:path>
                <a:path w="7637780" h="3247390">
                  <a:moveTo>
                    <a:pt x="1469135" y="975359"/>
                  </a:moveTo>
                  <a:lnTo>
                    <a:pt x="1486916" y="3246831"/>
                  </a:lnTo>
                </a:path>
                <a:path w="7637780" h="3247390">
                  <a:moveTo>
                    <a:pt x="1500378" y="2632710"/>
                  </a:moveTo>
                  <a:lnTo>
                    <a:pt x="1825752" y="2632710"/>
                  </a:lnTo>
                </a:path>
                <a:path w="7637780" h="3247390">
                  <a:moveTo>
                    <a:pt x="1487423" y="3246881"/>
                  </a:moveTo>
                  <a:lnTo>
                    <a:pt x="1812797" y="3246881"/>
                  </a:lnTo>
                </a:path>
                <a:path w="7637780" h="3247390">
                  <a:moveTo>
                    <a:pt x="7637526" y="0"/>
                  </a:moveTo>
                  <a:lnTo>
                    <a:pt x="7637526" y="816863"/>
                  </a:lnTo>
                </a:path>
                <a:path w="7637780" h="3247390">
                  <a:moveTo>
                    <a:pt x="5711698" y="1895855"/>
                  </a:moveTo>
                  <a:lnTo>
                    <a:pt x="5711190" y="2238501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7199757" y="4800980"/>
              <a:ext cx="1536700" cy="1260475"/>
            </a:xfrm>
            <a:custGeom>
              <a:avLst/>
              <a:gdLst/>
              <a:ahLst/>
              <a:cxnLst/>
              <a:rect l="l" t="t" r="r" b="b"/>
              <a:pathLst>
                <a:path w="1536700" h="1260475">
                  <a:moveTo>
                    <a:pt x="0" y="1260348"/>
                  </a:moveTo>
                  <a:lnTo>
                    <a:pt x="1536192" y="1260348"/>
                  </a:lnTo>
                  <a:lnTo>
                    <a:pt x="1536192" y="0"/>
                  </a:lnTo>
                  <a:lnTo>
                    <a:pt x="0" y="0"/>
                  </a:lnTo>
                  <a:lnTo>
                    <a:pt x="0" y="1260348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7354569" y="4859782"/>
            <a:ext cx="122555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2860" marR="1397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Serveis</a:t>
            </a:r>
            <a:r>
              <a:rPr dirty="0" sz="12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Jurídics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la </a:t>
            </a:r>
            <a:r>
              <a:rPr dirty="0" sz="1200" spc="-254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Contractació</a:t>
            </a:r>
            <a:endParaRPr sz="1200">
              <a:latin typeface="Calibri"/>
              <a:cs typeface="Calibri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Maria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Carmen</a:t>
            </a:r>
            <a:r>
              <a:rPr dirty="0" sz="1200" spc="-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Sanz </a:t>
            </a:r>
            <a:r>
              <a:rPr dirty="0" sz="1200" spc="-254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Pilar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Martínez</a:t>
            </a:r>
            <a:endParaRPr sz="12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Ana</a:t>
            </a:r>
            <a:r>
              <a:rPr dirty="0" sz="12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María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Guzmán</a:t>
            </a:r>
            <a:endParaRPr sz="12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Adrià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Garcia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4199191" y="1493392"/>
            <a:ext cx="7192009" cy="1902460"/>
            <a:chOff x="4199191" y="1493392"/>
            <a:chExt cx="7192009" cy="1902460"/>
          </a:xfrm>
        </p:grpSpPr>
        <p:sp>
          <p:nvSpPr>
            <p:cNvPr id="46" name="object 46"/>
            <p:cNvSpPr/>
            <p:nvPr/>
          </p:nvSpPr>
          <p:spPr>
            <a:xfrm>
              <a:off x="7549895" y="1496567"/>
              <a:ext cx="3838575" cy="1896110"/>
            </a:xfrm>
            <a:custGeom>
              <a:avLst/>
              <a:gdLst/>
              <a:ahLst/>
              <a:cxnLst/>
              <a:rect l="l" t="t" r="r" b="b"/>
              <a:pathLst>
                <a:path w="3838575" h="1896110">
                  <a:moveTo>
                    <a:pt x="417575" y="1882140"/>
                  </a:moveTo>
                  <a:lnTo>
                    <a:pt x="3838067" y="1895729"/>
                  </a:lnTo>
                </a:path>
                <a:path w="3838575" h="1896110">
                  <a:moveTo>
                    <a:pt x="0" y="206502"/>
                  </a:moveTo>
                  <a:lnTo>
                    <a:pt x="507" y="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4205858" y="1711070"/>
              <a:ext cx="1588770" cy="842010"/>
            </a:xfrm>
            <a:custGeom>
              <a:avLst/>
              <a:gdLst/>
              <a:ahLst/>
              <a:cxnLst/>
              <a:rect l="l" t="t" r="r" b="b"/>
              <a:pathLst>
                <a:path w="1588770" h="842010">
                  <a:moveTo>
                    <a:pt x="0" y="842010"/>
                  </a:moveTo>
                  <a:lnTo>
                    <a:pt x="1588769" y="842010"/>
                  </a:lnTo>
                  <a:lnTo>
                    <a:pt x="1588769" y="0"/>
                  </a:lnTo>
                  <a:lnTo>
                    <a:pt x="0" y="0"/>
                  </a:lnTo>
                  <a:lnTo>
                    <a:pt x="0" y="842010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/>
          <p:cNvSpPr txBox="1"/>
          <p:nvPr/>
        </p:nvSpPr>
        <p:spPr>
          <a:xfrm>
            <a:off x="4486909" y="1680972"/>
            <a:ext cx="1026794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4445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Adm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s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400" spc="-40">
                <a:solidFill>
                  <a:srgbClr val="2E5496"/>
                </a:solidFill>
                <a:latin typeface="Calibri"/>
                <a:cs typeface="Calibri"/>
              </a:rPr>
              <a:t>r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ació  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E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onòmi</a:t>
            </a: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de 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Contractació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Joan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 Canals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4996307" y="1494155"/>
            <a:ext cx="6090285" cy="3255645"/>
            <a:chOff x="4996307" y="1494155"/>
            <a:chExt cx="6090285" cy="3255645"/>
          </a:xfrm>
        </p:grpSpPr>
        <p:sp>
          <p:nvSpPr>
            <p:cNvPr id="50" name="object 50"/>
            <p:cNvSpPr/>
            <p:nvPr/>
          </p:nvSpPr>
          <p:spPr>
            <a:xfrm>
              <a:off x="4999482" y="1497330"/>
              <a:ext cx="2969260" cy="2238375"/>
            </a:xfrm>
            <a:custGeom>
              <a:avLst/>
              <a:gdLst/>
              <a:ahLst/>
              <a:cxnLst/>
              <a:rect l="l" t="t" r="r" b="b"/>
              <a:pathLst>
                <a:path w="2969259" h="2238375">
                  <a:moveTo>
                    <a:pt x="0" y="206502"/>
                  </a:moveTo>
                  <a:lnTo>
                    <a:pt x="507" y="0"/>
                  </a:lnTo>
                </a:path>
                <a:path w="2969259" h="2238375">
                  <a:moveTo>
                    <a:pt x="2968751" y="1888998"/>
                  </a:moveTo>
                  <a:lnTo>
                    <a:pt x="2968751" y="2238121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9686925" y="4064888"/>
              <a:ext cx="1393190" cy="678180"/>
            </a:xfrm>
            <a:custGeom>
              <a:avLst/>
              <a:gdLst/>
              <a:ahLst/>
              <a:cxnLst/>
              <a:rect l="l" t="t" r="r" b="b"/>
              <a:pathLst>
                <a:path w="1393190" h="678179">
                  <a:moveTo>
                    <a:pt x="0" y="678180"/>
                  </a:moveTo>
                  <a:lnTo>
                    <a:pt x="1392936" y="678180"/>
                  </a:lnTo>
                  <a:lnTo>
                    <a:pt x="1392936" y="0"/>
                  </a:lnTo>
                  <a:lnTo>
                    <a:pt x="0" y="0"/>
                  </a:lnTo>
                  <a:lnTo>
                    <a:pt x="0" y="678180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/>
          <p:cNvSpPr txBox="1"/>
          <p:nvPr/>
        </p:nvSpPr>
        <p:spPr>
          <a:xfrm>
            <a:off x="9785350" y="4059935"/>
            <a:ext cx="1196975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Assessoria</a:t>
            </a:r>
            <a:r>
              <a:rPr dirty="0" sz="1400" spc="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Règim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Jurídic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Cristina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Sánchez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3753484" y="1502536"/>
            <a:ext cx="7654925" cy="4718685"/>
            <a:chOff x="3753484" y="1502536"/>
            <a:chExt cx="7654925" cy="4718685"/>
          </a:xfrm>
        </p:grpSpPr>
        <p:sp>
          <p:nvSpPr>
            <p:cNvPr id="54" name="object 54"/>
            <p:cNvSpPr/>
            <p:nvPr/>
          </p:nvSpPr>
          <p:spPr>
            <a:xfrm>
              <a:off x="3756659" y="3392423"/>
              <a:ext cx="7648575" cy="2825750"/>
            </a:xfrm>
            <a:custGeom>
              <a:avLst/>
              <a:gdLst/>
              <a:ahLst/>
              <a:cxnLst/>
              <a:rect l="l" t="t" r="r" b="b"/>
              <a:pathLst>
                <a:path w="7648575" h="2825750">
                  <a:moveTo>
                    <a:pt x="7630667" y="0"/>
                  </a:moveTo>
                  <a:lnTo>
                    <a:pt x="7648448" y="2825483"/>
                  </a:lnTo>
                </a:path>
                <a:path w="7648575" h="2825750">
                  <a:moveTo>
                    <a:pt x="0" y="1152144"/>
                  </a:moveTo>
                  <a:lnTo>
                    <a:pt x="325374" y="1152144"/>
                  </a:lnTo>
                </a:path>
                <a:path w="7648575" h="2825750">
                  <a:moveTo>
                    <a:pt x="0" y="556259"/>
                  </a:moveTo>
                  <a:lnTo>
                    <a:pt x="325374" y="556259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4547996" y="1507616"/>
              <a:ext cx="1757680" cy="1649095"/>
            </a:xfrm>
            <a:custGeom>
              <a:avLst/>
              <a:gdLst/>
              <a:ahLst/>
              <a:cxnLst/>
              <a:rect l="l" t="t" r="r" b="b"/>
              <a:pathLst>
                <a:path w="1757679" h="1649095">
                  <a:moveTo>
                    <a:pt x="0" y="1648968"/>
                  </a:moveTo>
                  <a:lnTo>
                    <a:pt x="1757426" y="1648968"/>
                  </a:lnTo>
                </a:path>
                <a:path w="1757679" h="1649095">
                  <a:moveTo>
                    <a:pt x="1725167" y="1648841"/>
                  </a:moveTo>
                  <a:lnTo>
                    <a:pt x="1714500" y="0"/>
                  </a:lnTo>
                </a:path>
              </a:pathLst>
            </a:custGeom>
            <a:ln w="9906">
              <a:solidFill>
                <a:srgbClr val="5B9BD4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11079479" y="4363211"/>
              <a:ext cx="325755" cy="1854835"/>
            </a:xfrm>
            <a:custGeom>
              <a:avLst/>
              <a:gdLst/>
              <a:ahLst/>
              <a:cxnLst/>
              <a:rect l="l" t="t" r="r" b="b"/>
              <a:pathLst>
                <a:path w="325754" h="1854835">
                  <a:moveTo>
                    <a:pt x="0" y="0"/>
                  </a:moveTo>
                  <a:lnTo>
                    <a:pt x="325374" y="0"/>
                  </a:lnTo>
                </a:path>
                <a:path w="325754" h="1854835">
                  <a:moveTo>
                    <a:pt x="0" y="1854708"/>
                  </a:moveTo>
                  <a:lnTo>
                    <a:pt x="325374" y="1854708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9678542" y="4851272"/>
              <a:ext cx="1393190" cy="906144"/>
            </a:xfrm>
            <a:custGeom>
              <a:avLst/>
              <a:gdLst/>
              <a:ahLst/>
              <a:cxnLst/>
              <a:rect l="l" t="t" r="r" b="b"/>
              <a:pathLst>
                <a:path w="1393190" h="906145">
                  <a:moveTo>
                    <a:pt x="0" y="906017"/>
                  </a:moveTo>
                  <a:lnTo>
                    <a:pt x="1392935" y="906017"/>
                  </a:lnTo>
                  <a:lnTo>
                    <a:pt x="1392935" y="0"/>
                  </a:lnTo>
                  <a:lnTo>
                    <a:pt x="0" y="0"/>
                  </a:lnTo>
                  <a:lnTo>
                    <a:pt x="0" y="906017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8" name="object 58"/>
          <p:cNvSpPr txBox="1"/>
          <p:nvPr/>
        </p:nvSpPr>
        <p:spPr>
          <a:xfrm>
            <a:off x="9812528" y="4824729"/>
            <a:ext cx="112458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0500" marR="182880" indent="1524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Estudis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d</a:t>
            </a:r>
            <a:r>
              <a:rPr dirty="0" sz="1200" spc="-160">
                <a:solidFill>
                  <a:srgbClr val="2E5496"/>
                </a:solidFill>
                <a:latin typeface="Calibri"/>
                <a:cs typeface="Calibri"/>
              </a:rPr>
              <a:t>’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Assess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oria</a:t>
            </a:r>
            <a:endParaRPr sz="1200">
              <a:latin typeface="Calibri"/>
              <a:cs typeface="Calibri"/>
            </a:endParaRPr>
          </a:p>
          <a:p>
            <a:pPr marL="363855" marR="75565" indent="-280035">
              <a:lnSpc>
                <a:spcPct val="100000"/>
              </a:lnSpc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Jurídica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2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Règim </a:t>
            </a:r>
            <a:r>
              <a:rPr dirty="0" sz="1200" spc="-254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Jurídic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Carolina</a:t>
            </a:r>
            <a:r>
              <a:rPr dirty="0" sz="12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Martinez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1079480" y="5256276"/>
            <a:ext cx="325755" cy="0"/>
          </a:xfrm>
          <a:custGeom>
            <a:avLst/>
            <a:gdLst/>
            <a:ahLst/>
            <a:cxnLst/>
            <a:rect l="l" t="t" r="r" b="b"/>
            <a:pathLst>
              <a:path w="325754" h="0">
                <a:moveTo>
                  <a:pt x="0" y="0"/>
                </a:moveTo>
                <a:lnTo>
                  <a:pt x="325374" y="0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35639" y="562927"/>
            <a:ext cx="2432685" cy="763270"/>
            <a:chOff x="4735639" y="562927"/>
            <a:chExt cx="2432685" cy="763270"/>
          </a:xfrm>
        </p:grpSpPr>
        <p:sp>
          <p:nvSpPr>
            <p:cNvPr id="3" name="object 3"/>
            <p:cNvSpPr/>
            <p:nvPr/>
          </p:nvSpPr>
          <p:spPr>
            <a:xfrm>
              <a:off x="4742307" y="569595"/>
              <a:ext cx="2419350" cy="749935"/>
            </a:xfrm>
            <a:custGeom>
              <a:avLst/>
              <a:gdLst/>
              <a:ahLst/>
              <a:cxnLst/>
              <a:rect l="l" t="t" r="r" b="b"/>
              <a:pathLst>
                <a:path w="2419350" h="749935">
                  <a:moveTo>
                    <a:pt x="2419350" y="0"/>
                  </a:moveTo>
                  <a:lnTo>
                    <a:pt x="0" y="0"/>
                  </a:lnTo>
                  <a:lnTo>
                    <a:pt x="0" y="749808"/>
                  </a:lnTo>
                  <a:lnTo>
                    <a:pt x="2419350" y="749808"/>
                  </a:lnTo>
                  <a:lnTo>
                    <a:pt x="241935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742307" y="569595"/>
              <a:ext cx="2419350" cy="749935"/>
            </a:xfrm>
            <a:custGeom>
              <a:avLst/>
              <a:gdLst/>
              <a:ahLst/>
              <a:cxnLst/>
              <a:rect l="l" t="t" r="r" b="b"/>
              <a:pathLst>
                <a:path w="2419350" h="749935">
                  <a:moveTo>
                    <a:pt x="0" y="749808"/>
                  </a:moveTo>
                  <a:lnTo>
                    <a:pt x="2419350" y="749808"/>
                  </a:lnTo>
                  <a:lnTo>
                    <a:pt x="2419350" y="0"/>
                  </a:lnTo>
                  <a:lnTo>
                    <a:pt x="0" y="0"/>
                  </a:lnTo>
                  <a:lnTo>
                    <a:pt x="0" y="749808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4987035" y="552704"/>
            <a:ext cx="192849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solidFill>
                  <a:srgbClr val="2E5496"/>
                </a:solidFill>
                <a:latin typeface="Calibri"/>
                <a:cs typeface="Calibri"/>
              </a:rPr>
              <a:t>Directora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Persones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600" spc="-3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Organització</a:t>
            </a:r>
            <a:endParaRPr sz="16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Maria</a:t>
            </a:r>
            <a:r>
              <a:rPr dirty="0" sz="16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Luisa</a:t>
            </a:r>
            <a:r>
              <a:rPr dirty="0" sz="16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Clares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10043" y="3863911"/>
            <a:ext cx="1795145" cy="1448435"/>
            <a:chOff x="1110043" y="3863911"/>
            <a:chExt cx="1795145" cy="1448435"/>
          </a:xfrm>
        </p:grpSpPr>
        <p:sp>
          <p:nvSpPr>
            <p:cNvPr id="7" name="object 7"/>
            <p:cNvSpPr/>
            <p:nvPr/>
          </p:nvSpPr>
          <p:spPr>
            <a:xfrm>
              <a:off x="1116710" y="3870578"/>
              <a:ext cx="1781810" cy="1435100"/>
            </a:xfrm>
            <a:custGeom>
              <a:avLst/>
              <a:gdLst/>
              <a:ahLst/>
              <a:cxnLst/>
              <a:rect l="l" t="t" r="r" b="b"/>
              <a:pathLst>
                <a:path w="1781810" h="1435100">
                  <a:moveTo>
                    <a:pt x="1781556" y="0"/>
                  </a:moveTo>
                  <a:lnTo>
                    <a:pt x="0" y="0"/>
                  </a:lnTo>
                  <a:lnTo>
                    <a:pt x="0" y="1434846"/>
                  </a:lnTo>
                  <a:lnTo>
                    <a:pt x="1781556" y="1434846"/>
                  </a:lnTo>
                  <a:lnTo>
                    <a:pt x="1781556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116710" y="3870578"/>
              <a:ext cx="1781810" cy="1435100"/>
            </a:xfrm>
            <a:custGeom>
              <a:avLst/>
              <a:gdLst/>
              <a:ahLst/>
              <a:cxnLst/>
              <a:rect l="l" t="t" r="r" b="b"/>
              <a:pathLst>
                <a:path w="1781810" h="1435100">
                  <a:moveTo>
                    <a:pt x="0" y="1434846"/>
                  </a:moveTo>
                  <a:lnTo>
                    <a:pt x="1781556" y="1434846"/>
                  </a:lnTo>
                  <a:lnTo>
                    <a:pt x="1781556" y="0"/>
                  </a:lnTo>
                  <a:lnTo>
                    <a:pt x="0" y="0"/>
                  </a:lnTo>
                  <a:lnTo>
                    <a:pt x="0" y="1434846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269746" y="4137152"/>
            <a:ext cx="147383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HR</a:t>
            </a: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Business</a:t>
            </a:r>
            <a:r>
              <a:rPr dirty="0" sz="14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Partner </a:t>
            </a:r>
            <a:r>
              <a:rPr dirty="0" sz="1400" spc="-3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Yolanda</a:t>
            </a:r>
            <a:r>
              <a:rPr dirty="0" sz="14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Llaona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Victoria</a:t>
            </a:r>
            <a:r>
              <a:rPr dirty="0" sz="14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Álvarez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David</a:t>
            </a:r>
            <a:r>
              <a:rPr dirty="0" sz="14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Alcodori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58870" y="3882009"/>
            <a:ext cx="1689100" cy="1423670"/>
          </a:xfrm>
          <a:custGeom>
            <a:avLst/>
            <a:gdLst/>
            <a:ahLst/>
            <a:cxnLst/>
            <a:rect l="l" t="t" r="r" b="b"/>
            <a:pathLst>
              <a:path w="1689100" h="1423670">
                <a:moveTo>
                  <a:pt x="0" y="1423415"/>
                </a:moveTo>
                <a:lnTo>
                  <a:pt x="1688592" y="1423415"/>
                </a:lnTo>
                <a:lnTo>
                  <a:pt x="1688592" y="0"/>
                </a:lnTo>
                <a:lnTo>
                  <a:pt x="0" y="0"/>
                </a:lnTo>
                <a:lnTo>
                  <a:pt x="0" y="1423415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239007" y="4202429"/>
            <a:ext cx="152717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4315" marR="5080" indent="-22225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Dese</a:t>
            </a:r>
            <a:r>
              <a:rPr dirty="0" sz="1600" spc="-3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600" spc="-20">
                <a:solidFill>
                  <a:srgbClr val="2E5496"/>
                </a:solidFill>
                <a:latin typeface="Calibri"/>
                <a:cs typeface="Calibri"/>
              </a:rPr>
              <a:t>v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olupame</a:t>
            </a:r>
            <a:r>
              <a:rPr dirty="0" sz="1600" spc="-25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t 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Persones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Ruth</a:t>
            </a:r>
            <a:r>
              <a:rPr dirty="0" sz="16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Galiana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07304" y="3870578"/>
            <a:ext cx="1689100" cy="1435100"/>
          </a:xfrm>
          <a:custGeom>
            <a:avLst/>
            <a:gdLst/>
            <a:ahLst/>
            <a:cxnLst/>
            <a:rect l="l" t="t" r="r" b="b"/>
            <a:pathLst>
              <a:path w="1689100" h="1435100">
                <a:moveTo>
                  <a:pt x="0" y="1434846"/>
                </a:moveTo>
                <a:lnTo>
                  <a:pt x="1688592" y="1434846"/>
                </a:lnTo>
                <a:lnTo>
                  <a:pt x="1688592" y="0"/>
                </a:lnTo>
                <a:lnTo>
                  <a:pt x="0" y="0"/>
                </a:lnTo>
                <a:lnTo>
                  <a:pt x="0" y="1434846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258308" y="3952747"/>
            <a:ext cx="1386205" cy="1245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Gestió de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Persones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6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Relacions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Laborals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 Francesc</a:t>
            </a:r>
            <a:r>
              <a:rPr dirty="0" sz="1600" spc="-8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Sancho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991228" y="1315847"/>
            <a:ext cx="4866005" cy="4003675"/>
            <a:chOff x="3991228" y="1315847"/>
            <a:chExt cx="4866005" cy="4003675"/>
          </a:xfrm>
        </p:grpSpPr>
        <p:sp>
          <p:nvSpPr>
            <p:cNvPr id="15" name="object 15"/>
            <p:cNvSpPr/>
            <p:nvPr/>
          </p:nvSpPr>
          <p:spPr>
            <a:xfrm>
              <a:off x="3994403" y="1319022"/>
              <a:ext cx="1957705" cy="2562860"/>
            </a:xfrm>
            <a:custGeom>
              <a:avLst/>
              <a:gdLst/>
              <a:ahLst/>
              <a:cxnLst/>
              <a:rect l="l" t="t" r="r" b="b"/>
              <a:pathLst>
                <a:path w="1957704" h="2562860">
                  <a:moveTo>
                    <a:pt x="1956816" y="0"/>
                  </a:moveTo>
                  <a:lnTo>
                    <a:pt x="1957324" y="179324"/>
                  </a:lnTo>
                </a:path>
                <a:path w="1957704" h="2562860">
                  <a:moveTo>
                    <a:pt x="8382" y="2562605"/>
                  </a:moveTo>
                  <a:lnTo>
                    <a:pt x="0" y="1927098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161656" y="3876675"/>
              <a:ext cx="1689100" cy="1435735"/>
            </a:xfrm>
            <a:custGeom>
              <a:avLst/>
              <a:gdLst/>
              <a:ahLst/>
              <a:cxnLst/>
              <a:rect l="l" t="t" r="r" b="b"/>
              <a:pathLst>
                <a:path w="1689100" h="1435735">
                  <a:moveTo>
                    <a:pt x="0" y="1435608"/>
                  </a:moveTo>
                  <a:lnTo>
                    <a:pt x="1688592" y="1435608"/>
                  </a:lnTo>
                  <a:lnTo>
                    <a:pt x="1688592" y="0"/>
                  </a:lnTo>
                  <a:lnTo>
                    <a:pt x="0" y="0"/>
                  </a:lnTo>
                  <a:lnTo>
                    <a:pt x="0" y="1435608"/>
                  </a:lnTo>
                  <a:close/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7326630" y="4203191"/>
            <a:ext cx="135763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Projectes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 i </a:t>
            </a:r>
            <a:r>
              <a:rPr dirty="0" sz="16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Digitalització</a:t>
            </a:r>
            <a:r>
              <a:rPr dirty="0" sz="1600" spc="-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RH </a:t>
            </a:r>
            <a:r>
              <a:rPr dirty="0" sz="1600" spc="-3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Esther</a:t>
            </a:r>
            <a:r>
              <a:rPr dirty="0" sz="16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Heredia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26093" y="3870578"/>
            <a:ext cx="1689100" cy="1435100"/>
          </a:xfrm>
          <a:custGeom>
            <a:avLst/>
            <a:gdLst/>
            <a:ahLst/>
            <a:cxnLst/>
            <a:rect l="l" t="t" r="r" b="b"/>
            <a:pathLst>
              <a:path w="1689100" h="1435100">
                <a:moveTo>
                  <a:pt x="0" y="1434846"/>
                </a:moveTo>
                <a:lnTo>
                  <a:pt x="1688592" y="1434846"/>
                </a:lnTo>
                <a:lnTo>
                  <a:pt x="1688592" y="0"/>
                </a:lnTo>
                <a:lnTo>
                  <a:pt x="0" y="0"/>
                </a:lnTo>
                <a:lnTo>
                  <a:pt x="0" y="1434846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358376" y="3830828"/>
            <a:ext cx="1224280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Servei de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Prevenció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Man</a:t>
            </a:r>
            <a:r>
              <a:rPr dirty="0" sz="1600" spc="-15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omu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600" spc="-20">
                <a:solidFill>
                  <a:srgbClr val="2E5496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t</a:t>
            </a:r>
            <a:r>
              <a:rPr dirty="0" sz="16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i 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Organització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Juan </a:t>
            </a:r>
            <a:r>
              <a:rPr dirty="0" sz="1600" spc="-5">
                <a:solidFill>
                  <a:srgbClr val="2E5496"/>
                </a:solidFill>
                <a:latin typeface="Calibri"/>
                <a:cs typeface="Calibri"/>
              </a:rPr>
              <a:t>Carlos </a:t>
            </a:r>
            <a:r>
              <a:rPr dirty="0" sz="16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E5496"/>
                </a:solidFill>
                <a:latin typeface="Calibri"/>
                <a:cs typeface="Calibri"/>
              </a:rPr>
              <a:t>Castaño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02357" y="1498091"/>
            <a:ext cx="7867650" cy="2371725"/>
          </a:xfrm>
          <a:custGeom>
            <a:avLst/>
            <a:gdLst/>
            <a:ahLst/>
            <a:cxnLst/>
            <a:rect l="l" t="t" r="r" b="b"/>
            <a:pathLst>
              <a:path w="7867650" h="2371725">
                <a:moveTo>
                  <a:pt x="3848862" y="0"/>
                </a:moveTo>
                <a:lnTo>
                  <a:pt x="3848862" y="1750187"/>
                </a:lnTo>
              </a:path>
              <a:path w="7867650" h="2371725">
                <a:moveTo>
                  <a:pt x="0" y="1761744"/>
                </a:moveTo>
                <a:lnTo>
                  <a:pt x="0" y="2371725"/>
                </a:lnTo>
              </a:path>
              <a:path w="7867650" h="2371725">
                <a:moveTo>
                  <a:pt x="0" y="1748028"/>
                </a:moveTo>
                <a:lnTo>
                  <a:pt x="7866761" y="1755140"/>
                </a:lnTo>
              </a:path>
              <a:path w="7867650" h="2371725">
                <a:moveTo>
                  <a:pt x="3848862" y="2362327"/>
                </a:moveTo>
                <a:lnTo>
                  <a:pt x="3849370" y="1748028"/>
                </a:lnTo>
              </a:path>
              <a:path w="7867650" h="2371725">
                <a:moveTo>
                  <a:pt x="5930646" y="2371471"/>
                </a:moveTo>
                <a:lnTo>
                  <a:pt x="5931154" y="1757172"/>
                </a:lnTo>
              </a:path>
              <a:path w="7867650" h="2371725">
                <a:moveTo>
                  <a:pt x="7866888" y="2353183"/>
                </a:moveTo>
                <a:lnTo>
                  <a:pt x="7867396" y="1738884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35639" y="580453"/>
            <a:ext cx="2432685" cy="763270"/>
            <a:chOff x="4735639" y="580453"/>
            <a:chExt cx="2432685" cy="763270"/>
          </a:xfrm>
        </p:grpSpPr>
        <p:sp>
          <p:nvSpPr>
            <p:cNvPr id="3" name="object 3"/>
            <p:cNvSpPr/>
            <p:nvPr/>
          </p:nvSpPr>
          <p:spPr>
            <a:xfrm>
              <a:off x="4742307" y="587121"/>
              <a:ext cx="2419350" cy="749935"/>
            </a:xfrm>
            <a:custGeom>
              <a:avLst/>
              <a:gdLst/>
              <a:ahLst/>
              <a:cxnLst/>
              <a:rect l="l" t="t" r="r" b="b"/>
              <a:pathLst>
                <a:path w="2419350" h="749935">
                  <a:moveTo>
                    <a:pt x="2419350" y="0"/>
                  </a:moveTo>
                  <a:lnTo>
                    <a:pt x="0" y="0"/>
                  </a:lnTo>
                  <a:lnTo>
                    <a:pt x="0" y="749808"/>
                  </a:lnTo>
                  <a:lnTo>
                    <a:pt x="2419350" y="749808"/>
                  </a:lnTo>
                  <a:lnTo>
                    <a:pt x="241935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742307" y="587121"/>
              <a:ext cx="2419350" cy="749935"/>
            </a:xfrm>
            <a:custGeom>
              <a:avLst/>
              <a:gdLst/>
              <a:ahLst/>
              <a:cxnLst/>
              <a:rect l="l" t="t" r="r" b="b"/>
              <a:pathLst>
                <a:path w="2419350" h="749935">
                  <a:moveTo>
                    <a:pt x="0" y="749808"/>
                  </a:moveTo>
                  <a:lnTo>
                    <a:pt x="2419350" y="749808"/>
                  </a:lnTo>
                  <a:lnTo>
                    <a:pt x="2419350" y="0"/>
                  </a:lnTo>
                  <a:lnTo>
                    <a:pt x="0" y="0"/>
                  </a:lnTo>
                  <a:lnTo>
                    <a:pt x="0" y="749808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5045709" y="616965"/>
            <a:ext cx="1812289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Directora</a:t>
            </a:r>
            <a:r>
              <a:rPr dirty="0" sz="14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de Client,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Comunicació</a:t>
            </a:r>
            <a:r>
              <a:rPr dirty="0" sz="14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4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Marketing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Mayra</a:t>
            </a:r>
            <a:r>
              <a:rPr dirty="0" sz="1400" spc="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Nieto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2058" y="4154804"/>
            <a:ext cx="1781810" cy="837565"/>
          </a:xfrm>
          <a:custGeom>
            <a:avLst/>
            <a:gdLst/>
            <a:ahLst/>
            <a:cxnLst/>
            <a:rect l="l" t="t" r="r" b="b"/>
            <a:pathLst>
              <a:path w="1781810" h="837564">
                <a:moveTo>
                  <a:pt x="0" y="837438"/>
                </a:moveTo>
                <a:lnTo>
                  <a:pt x="1781555" y="837438"/>
                </a:lnTo>
                <a:lnTo>
                  <a:pt x="1781555" y="0"/>
                </a:lnTo>
                <a:lnTo>
                  <a:pt x="0" y="0"/>
                </a:lnTo>
                <a:lnTo>
                  <a:pt x="0" y="837438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23467" y="4336033"/>
            <a:ext cx="10769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5781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Premsa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Enric</a:t>
            </a:r>
            <a:r>
              <a:rPr dirty="0" sz="1400" spc="-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Domingo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66869" y="1979295"/>
            <a:ext cx="1780539" cy="1346835"/>
          </a:xfrm>
          <a:custGeom>
            <a:avLst/>
            <a:gdLst/>
            <a:ahLst/>
            <a:cxnLst/>
            <a:rect l="l" t="t" r="r" b="b"/>
            <a:pathLst>
              <a:path w="1780539" h="1346835">
                <a:moveTo>
                  <a:pt x="0" y="1346453"/>
                </a:moveTo>
                <a:lnTo>
                  <a:pt x="1780031" y="1346453"/>
                </a:lnTo>
                <a:lnTo>
                  <a:pt x="1780031" y="0"/>
                </a:lnTo>
                <a:lnTo>
                  <a:pt x="0" y="0"/>
                </a:lnTo>
                <a:lnTo>
                  <a:pt x="0" y="1346453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834128" y="2308098"/>
            <a:ext cx="1446530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Coneixement</a:t>
            </a:r>
            <a:r>
              <a:rPr dirty="0" sz="14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Client i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Màrqueting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Charlotte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Dubreucq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84366" y="5176646"/>
            <a:ext cx="1771014" cy="818515"/>
          </a:xfrm>
          <a:custGeom>
            <a:avLst/>
            <a:gdLst/>
            <a:ahLst/>
            <a:cxnLst/>
            <a:rect l="l" t="t" r="r" b="b"/>
            <a:pathLst>
              <a:path w="1771015" h="818514">
                <a:moveTo>
                  <a:pt x="0" y="818387"/>
                </a:moveTo>
                <a:lnTo>
                  <a:pt x="1770888" y="818387"/>
                </a:lnTo>
                <a:lnTo>
                  <a:pt x="1770888" y="0"/>
                </a:lnTo>
                <a:lnTo>
                  <a:pt x="0" y="0"/>
                </a:lnTo>
                <a:lnTo>
                  <a:pt x="0" y="818387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119876" y="5241544"/>
            <a:ext cx="1500505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Màrqueting,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Marca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Parnership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Lena</a:t>
            </a:r>
            <a:r>
              <a:rPr dirty="0" sz="14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Mataró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62836" y="1336928"/>
            <a:ext cx="8478520" cy="3840479"/>
          </a:xfrm>
          <a:custGeom>
            <a:avLst/>
            <a:gdLst/>
            <a:ahLst/>
            <a:cxnLst/>
            <a:rect l="l" t="t" r="r" b="b"/>
            <a:pathLst>
              <a:path w="8478520" h="3840479">
                <a:moveTo>
                  <a:pt x="4589272" y="0"/>
                </a:moveTo>
                <a:lnTo>
                  <a:pt x="4585716" y="206501"/>
                </a:lnTo>
              </a:path>
              <a:path w="8478520" h="3840479">
                <a:moveTo>
                  <a:pt x="1416558" y="171450"/>
                </a:moveTo>
                <a:lnTo>
                  <a:pt x="8478266" y="206501"/>
                </a:lnTo>
              </a:path>
              <a:path w="8478520" h="3840479">
                <a:moveTo>
                  <a:pt x="4194048" y="181356"/>
                </a:moveTo>
                <a:lnTo>
                  <a:pt x="4194048" y="641985"/>
                </a:lnTo>
              </a:path>
              <a:path w="8478520" h="3840479">
                <a:moveTo>
                  <a:pt x="526542" y="1991868"/>
                </a:moveTo>
                <a:lnTo>
                  <a:pt x="2306574" y="1991868"/>
                </a:lnTo>
                <a:lnTo>
                  <a:pt x="2306574" y="638556"/>
                </a:lnTo>
                <a:lnTo>
                  <a:pt x="526542" y="638556"/>
                </a:lnTo>
                <a:lnTo>
                  <a:pt x="526542" y="1991868"/>
                </a:lnTo>
                <a:close/>
              </a:path>
              <a:path w="8478520" h="3840479">
                <a:moveTo>
                  <a:pt x="0" y="3840479"/>
                </a:moveTo>
                <a:lnTo>
                  <a:pt x="507" y="3633978"/>
                </a:lnTo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262885" y="2307589"/>
            <a:ext cx="1033780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Comunicació</a:t>
            </a:r>
            <a:r>
              <a:rPr dirty="0" sz="1400" spc="-7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400" spc="-3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Continguts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Alan</a:t>
            </a:r>
            <a:r>
              <a:rPr dirty="0" sz="14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Cabañas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54723" y="1504822"/>
            <a:ext cx="2327910" cy="4476115"/>
            <a:chOff x="454723" y="1504822"/>
            <a:chExt cx="2327910" cy="4476115"/>
          </a:xfrm>
        </p:grpSpPr>
        <p:sp>
          <p:nvSpPr>
            <p:cNvPr id="15" name="object 15"/>
            <p:cNvSpPr/>
            <p:nvPr/>
          </p:nvSpPr>
          <p:spPr>
            <a:xfrm>
              <a:off x="2779013" y="1507997"/>
              <a:ext cx="0" cy="467359"/>
            </a:xfrm>
            <a:custGeom>
              <a:avLst/>
              <a:gdLst/>
              <a:ahLst/>
              <a:cxnLst/>
              <a:rect l="l" t="t" r="r" b="b"/>
              <a:pathLst>
                <a:path w="0" h="467360">
                  <a:moveTo>
                    <a:pt x="0" y="467105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61391" y="5176646"/>
              <a:ext cx="1782445" cy="797560"/>
            </a:xfrm>
            <a:custGeom>
              <a:avLst/>
              <a:gdLst/>
              <a:ahLst/>
              <a:cxnLst/>
              <a:rect l="l" t="t" r="r" b="b"/>
              <a:pathLst>
                <a:path w="1782445" h="797560">
                  <a:moveTo>
                    <a:pt x="0" y="797051"/>
                  </a:moveTo>
                  <a:lnTo>
                    <a:pt x="1782318" y="797051"/>
                  </a:lnTo>
                  <a:lnTo>
                    <a:pt x="1782318" y="0"/>
                  </a:lnTo>
                  <a:lnTo>
                    <a:pt x="0" y="0"/>
                  </a:lnTo>
                  <a:lnTo>
                    <a:pt x="0" y="797051"/>
                  </a:lnTo>
                  <a:close/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769619" y="5337809"/>
            <a:ext cx="11645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590" marR="5080" indent="-9525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Anàlisi i Mitjans </a:t>
            </a:r>
            <a:r>
              <a:rPr dirty="0" sz="1400" spc="-3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Ramón</a:t>
            </a:r>
            <a:r>
              <a:rPr dirty="0" sz="14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Ferreiro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78632" y="3328796"/>
            <a:ext cx="1781810" cy="2645410"/>
          </a:xfrm>
          <a:custGeom>
            <a:avLst/>
            <a:gdLst/>
            <a:ahLst/>
            <a:cxnLst/>
            <a:rect l="l" t="t" r="r" b="b"/>
            <a:pathLst>
              <a:path w="1781810" h="2645410">
                <a:moveTo>
                  <a:pt x="762" y="353313"/>
                </a:moveTo>
                <a:lnTo>
                  <a:pt x="762" y="0"/>
                </a:lnTo>
              </a:path>
              <a:path w="1781810" h="2645410">
                <a:moveTo>
                  <a:pt x="0" y="2644902"/>
                </a:moveTo>
                <a:lnTo>
                  <a:pt x="1781556" y="2644902"/>
                </a:lnTo>
                <a:lnTo>
                  <a:pt x="1781556" y="1847850"/>
                </a:lnTo>
                <a:lnTo>
                  <a:pt x="0" y="1847850"/>
                </a:lnTo>
                <a:lnTo>
                  <a:pt x="0" y="2644902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70200" y="5231129"/>
            <a:ext cx="1598930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Comunicació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Interna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Projectes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Joan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Muñoz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37884" y="4145660"/>
            <a:ext cx="1771014" cy="818515"/>
          </a:xfrm>
          <a:custGeom>
            <a:avLst/>
            <a:gdLst/>
            <a:ahLst/>
            <a:cxnLst/>
            <a:rect l="l" t="t" r="r" b="b"/>
            <a:pathLst>
              <a:path w="1771015" h="818514">
                <a:moveTo>
                  <a:pt x="0" y="818388"/>
                </a:moveTo>
                <a:lnTo>
                  <a:pt x="1770888" y="818388"/>
                </a:lnTo>
                <a:lnTo>
                  <a:pt x="1770888" y="0"/>
                </a:lnTo>
                <a:lnTo>
                  <a:pt x="0" y="0"/>
                </a:lnTo>
                <a:lnTo>
                  <a:pt x="0" y="818388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173215" y="4103623"/>
            <a:ext cx="130048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Coneixement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Client i Estudis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Mercat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Álvaro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López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52930" y="3325748"/>
            <a:ext cx="4206240" cy="2363470"/>
          </a:xfrm>
          <a:custGeom>
            <a:avLst/>
            <a:gdLst/>
            <a:ahLst/>
            <a:cxnLst/>
            <a:rect l="l" t="t" r="r" b="b"/>
            <a:pathLst>
              <a:path w="4206240" h="2363470">
                <a:moveTo>
                  <a:pt x="0" y="364998"/>
                </a:moveTo>
                <a:lnTo>
                  <a:pt x="3478910" y="380364"/>
                </a:lnTo>
              </a:path>
              <a:path w="4206240" h="2363470">
                <a:moveTo>
                  <a:pt x="0" y="830326"/>
                </a:moveTo>
                <a:lnTo>
                  <a:pt x="0" y="382524"/>
                </a:lnTo>
              </a:path>
              <a:path w="4206240" h="2363470">
                <a:moveTo>
                  <a:pt x="3478529" y="2363457"/>
                </a:moveTo>
                <a:lnTo>
                  <a:pt x="3478529" y="384809"/>
                </a:lnTo>
              </a:path>
              <a:path w="4206240" h="2363470">
                <a:moveTo>
                  <a:pt x="4205985" y="2260091"/>
                </a:moveTo>
                <a:lnTo>
                  <a:pt x="4203954" y="0"/>
                </a:lnTo>
              </a:path>
              <a:path w="4206240" h="2363470">
                <a:moveTo>
                  <a:pt x="1437894" y="1645158"/>
                </a:moveTo>
                <a:lnTo>
                  <a:pt x="3208782" y="1645158"/>
                </a:lnTo>
                <a:lnTo>
                  <a:pt x="3208782" y="848106"/>
                </a:lnTo>
                <a:lnTo>
                  <a:pt x="1437894" y="848106"/>
                </a:lnTo>
                <a:lnTo>
                  <a:pt x="1437894" y="1645158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968751" y="4121403"/>
            <a:ext cx="141351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RRPP</a:t>
            </a:r>
            <a:r>
              <a:rPr dirty="0" sz="14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  <a:p>
            <a:pPr algn="ctr" marL="12065" marR="5080" indent="635">
              <a:lnSpc>
                <a:spcPct val="100000"/>
              </a:lnSpc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Esdeveniments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Virginia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Pascual del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Pobil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551804" y="1992439"/>
            <a:ext cx="5186680" cy="3599179"/>
            <a:chOff x="5551804" y="1992439"/>
            <a:chExt cx="5186680" cy="3599179"/>
          </a:xfrm>
        </p:grpSpPr>
        <p:sp>
          <p:nvSpPr>
            <p:cNvPr id="25" name="object 25"/>
            <p:cNvSpPr/>
            <p:nvPr/>
          </p:nvSpPr>
          <p:spPr>
            <a:xfrm>
              <a:off x="5554979" y="4545329"/>
              <a:ext cx="429259" cy="1043305"/>
            </a:xfrm>
            <a:custGeom>
              <a:avLst/>
              <a:gdLst/>
              <a:ahLst/>
              <a:cxnLst/>
              <a:rect l="l" t="t" r="r" b="b"/>
              <a:pathLst>
                <a:path w="429260" h="1043304">
                  <a:moveTo>
                    <a:pt x="0" y="1270"/>
                  </a:moveTo>
                  <a:lnTo>
                    <a:pt x="391414" y="0"/>
                  </a:lnTo>
                </a:path>
                <a:path w="429260" h="1043304">
                  <a:moveTo>
                    <a:pt x="14478" y="1042708"/>
                  </a:moveTo>
                  <a:lnTo>
                    <a:pt x="429133" y="104013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8950833" y="1999106"/>
              <a:ext cx="1781175" cy="1342390"/>
            </a:xfrm>
            <a:custGeom>
              <a:avLst/>
              <a:gdLst/>
              <a:ahLst/>
              <a:cxnLst/>
              <a:rect l="l" t="t" r="r" b="b"/>
              <a:pathLst>
                <a:path w="1781175" h="1342389">
                  <a:moveTo>
                    <a:pt x="1780794" y="0"/>
                  </a:moveTo>
                  <a:lnTo>
                    <a:pt x="0" y="0"/>
                  </a:lnTo>
                  <a:lnTo>
                    <a:pt x="0" y="1341882"/>
                  </a:lnTo>
                  <a:lnTo>
                    <a:pt x="1780794" y="1341882"/>
                  </a:lnTo>
                  <a:lnTo>
                    <a:pt x="1780794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8950833" y="1999106"/>
              <a:ext cx="1781175" cy="1342390"/>
            </a:xfrm>
            <a:custGeom>
              <a:avLst/>
              <a:gdLst/>
              <a:ahLst/>
              <a:cxnLst/>
              <a:rect l="l" t="t" r="r" b="b"/>
              <a:pathLst>
                <a:path w="1781175" h="1342389">
                  <a:moveTo>
                    <a:pt x="0" y="1341882"/>
                  </a:moveTo>
                  <a:lnTo>
                    <a:pt x="1780794" y="1341882"/>
                  </a:lnTo>
                  <a:lnTo>
                    <a:pt x="1780794" y="0"/>
                  </a:lnTo>
                  <a:lnTo>
                    <a:pt x="0" y="0"/>
                  </a:lnTo>
                  <a:lnTo>
                    <a:pt x="0" y="1341882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9071102" y="2325877"/>
            <a:ext cx="1541780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Gerència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2E5496"/>
                </a:solidFill>
                <a:latin typeface="Calibri"/>
                <a:cs typeface="Calibri"/>
              </a:rPr>
              <a:t>d’Atenció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al </a:t>
            </a:r>
            <a:r>
              <a:rPr dirty="0" sz="1400" spc="-3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Client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Redha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Zetchi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090534" y="1538858"/>
            <a:ext cx="2734945" cy="3423920"/>
          </a:xfrm>
          <a:custGeom>
            <a:avLst/>
            <a:gdLst/>
            <a:ahLst/>
            <a:cxnLst/>
            <a:rect l="l" t="t" r="r" b="b"/>
            <a:pathLst>
              <a:path w="2734945" h="3423920">
                <a:moveTo>
                  <a:pt x="1750314" y="0"/>
                </a:moveTo>
                <a:lnTo>
                  <a:pt x="1750314" y="460628"/>
                </a:lnTo>
              </a:path>
              <a:path w="2734945" h="3423920">
                <a:moveTo>
                  <a:pt x="1750314" y="2150110"/>
                </a:moveTo>
                <a:lnTo>
                  <a:pt x="1750314" y="1796795"/>
                </a:lnTo>
              </a:path>
              <a:path w="2734945" h="3423920">
                <a:moveTo>
                  <a:pt x="749046" y="2142743"/>
                </a:moveTo>
                <a:lnTo>
                  <a:pt x="2734564" y="2142743"/>
                </a:lnTo>
              </a:path>
              <a:path w="2734945" h="3423920">
                <a:moveTo>
                  <a:pt x="749046" y="2598166"/>
                </a:moveTo>
                <a:lnTo>
                  <a:pt x="749046" y="2150364"/>
                </a:lnTo>
              </a:path>
              <a:path w="2734945" h="3423920">
                <a:moveTo>
                  <a:pt x="0" y="3423666"/>
                </a:moveTo>
                <a:lnTo>
                  <a:pt x="1498092" y="3423666"/>
                </a:lnTo>
                <a:lnTo>
                  <a:pt x="1498092" y="2605278"/>
                </a:lnTo>
                <a:lnTo>
                  <a:pt x="0" y="2605278"/>
                </a:lnTo>
                <a:lnTo>
                  <a:pt x="0" y="3423666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8182102" y="4315714"/>
            <a:ext cx="131445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3360" marR="5080" indent="-201295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Experiència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Client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 Fidelització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076306" y="3681603"/>
            <a:ext cx="1498600" cy="1274445"/>
          </a:xfrm>
          <a:custGeom>
            <a:avLst/>
            <a:gdLst/>
            <a:ahLst/>
            <a:cxnLst/>
            <a:rect l="l" t="t" r="r" b="b"/>
            <a:pathLst>
              <a:path w="1498600" h="1274445">
                <a:moveTo>
                  <a:pt x="749046" y="447802"/>
                </a:moveTo>
                <a:lnTo>
                  <a:pt x="749046" y="0"/>
                </a:lnTo>
              </a:path>
              <a:path w="1498600" h="1274445">
                <a:moveTo>
                  <a:pt x="0" y="1274064"/>
                </a:moveTo>
                <a:lnTo>
                  <a:pt x="1498092" y="1274064"/>
                </a:lnTo>
                <a:lnTo>
                  <a:pt x="1498092" y="454914"/>
                </a:lnTo>
                <a:lnTo>
                  <a:pt x="0" y="454914"/>
                </a:lnTo>
                <a:lnTo>
                  <a:pt x="0" y="1274064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0167619" y="4095241"/>
            <a:ext cx="131445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Control</a:t>
            </a:r>
            <a:r>
              <a:rPr dirty="0" sz="14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Planificació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Experiència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Client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Raúl Ganzinelli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0076306" y="4952619"/>
            <a:ext cx="1498600" cy="1388110"/>
          </a:xfrm>
          <a:custGeom>
            <a:avLst/>
            <a:gdLst/>
            <a:ahLst/>
            <a:cxnLst/>
            <a:rect l="l" t="t" r="r" b="b"/>
            <a:pathLst>
              <a:path w="1498600" h="1388110">
                <a:moveTo>
                  <a:pt x="749046" y="447801"/>
                </a:moveTo>
                <a:lnTo>
                  <a:pt x="749046" y="0"/>
                </a:lnTo>
              </a:path>
              <a:path w="1498600" h="1388110">
                <a:moveTo>
                  <a:pt x="0" y="1387601"/>
                </a:moveTo>
                <a:lnTo>
                  <a:pt x="1498092" y="1387601"/>
                </a:lnTo>
                <a:lnTo>
                  <a:pt x="1498092" y="445007"/>
                </a:lnTo>
                <a:lnTo>
                  <a:pt x="0" y="445007"/>
                </a:lnTo>
                <a:lnTo>
                  <a:pt x="0" y="1387601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0167619" y="5418073"/>
            <a:ext cx="131445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Àrea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Tècnica </a:t>
            </a: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Experiència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Client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Marta</a:t>
            </a:r>
            <a:r>
              <a:rPr dirty="0" sz="14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Canals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David</a:t>
            </a:r>
            <a:r>
              <a:rPr dirty="0" sz="14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Gonzalez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7819" y="228981"/>
            <a:ext cx="10202545" cy="288925"/>
          </a:xfrm>
          <a:prstGeom prst="rect">
            <a:avLst/>
          </a:prstGeom>
          <a:solidFill>
            <a:srgbClr val="9DC3E6"/>
          </a:solidFill>
          <a:ln w="12953">
            <a:solidFill>
              <a:srgbClr val="41709C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SDG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Client,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Estratègia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i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Transformació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568952" y="4572000"/>
            <a:ext cx="262890" cy="1118870"/>
          </a:xfrm>
          <a:custGeom>
            <a:avLst/>
            <a:gdLst/>
            <a:ahLst/>
            <a:cxnLst/>
            <a:rect l="l" t="t" r="r" b="b"/>
            <a:pathLst>
              <a:path w="262889" h="1118870">
                <a:moveTo>
                  <a:pt x="8382" y="1118323"/>
                </a:moveTo>
                <a:lnTo>
                  <a:pt x="262509" y="1117092"/>
                </a:lnTo>
              </a:path>
              <a:path w="262889" h="1118870">
                <a:moveTo>
                  <a:pt x="0" y="1269"/>
                </a:moveTo>
                <a:lnTo>
                  <a:pt x="254126" y="0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7485" y="971930"/>
            <a:ext cx="2418715" cy="749935"/>
          </a:xfrm>
          <a:prstGeom prst="rect">
            <a:avLst/>
          </a:prstGeom>
          <a:solidFill>
            <a:srgbClr val="BCD6ED"/>
          </a:solidFill>
          <a:ln w="12953">
            <a:solidFill>
              <a:srgbClr val="41709C"/>
            </a:solidFill>
          </a:ln>
        </p:spPr>
        <p:txBody>
          <a:bodyPr wrap="square" lIns="0" tIns="149860" rIns="0" bIns="0" rtlCol="0" vert="horz">
            <a:spAutoFit/>
          </a:bodyPr>
          <a:lstStyle/>
          <a:p>
            <a:pPr marL="697865" marR="423545" indent="-268605">
              <a:lnSpc>
                <a:spcPct val="100000"/>
              </a:lnSpc>
              <a:spcBef>
                <a:spcPts val="1180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Direcció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d’Estratègia</a:t>
            </a:r>
            <a:r>
              <a:rPr dirty="0" sz="14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400" spc="-3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Transformació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6963" y="2114930"/>
            <a:ext cx="1781810" cy="1148715"/>
          </a:xfrm>
          <a:custGeom>
            <a:avLst/>
            <a:gdLst/>
            <a:ahLst/>
            <a:cxnLst/>
            <a:rect l="l" t="t" r="r" b="b"/>
            <a:pathLst>
              <a:path w="1781810" h="1148714">
                <a:moveTo>
                  <a:pt x="0" y="1148334"/>
                </a:moveTo>
                <a:lnTo>
                  <a:pt x="1781556" y="1148334"/>
                </a:lnTo>
                <a:lnTo>
                  <a:pt x="1781556" y="0"/>
                </a:lnTo>
                <a:lnTo>
                  <a:pt x="0" y="0"/>
                </a:lnTo>
                <a:lnTo>
                  <a:pt x="0" y="1148334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63141" y="2451607"/>
            <a:ext cx="9486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06375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Estudis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Daniel</a:t>
            </a:r>
            <a:r>
              <a:rPr dirty="0" sz="1400" spc="-6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Aicart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62980" y="2105025"/>
            <a:ext cx="1771014" cy="1144270"/>
          </a:xfrm>
          <a:custGeom>
            <a:avLst/>
            <a:gdLst/>
            <a:ahLst/>
            <a:cxnLst/>
            <a:rect l="l" t="t" r="r" b="b"/>
            <a:pathLst>
              <a:path w="1771015" h="1144270">
                <a:moveTo>
                  <a:pt x="0" y="1143762"/>
                </a:moveTo>
                <a:lnTo>
                  <a:pt x="1770888" y="1143762"/>
                </a:lnTo>
                <a:lnTo>
                  <a:pt x="1770888" y="0"/>
                </a:lnTo>
                <a:lnTo>
                  <a:pt x="0" y="0"/>
                </a:lnTo>
                <a:lnTo>
                  <a:pt x="0" y="1143762"/>
                </a:lnTo>
                <a:close/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891784" y="2439416"/>
            <a:ext cx="111315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2384">
              <a:lnSpc>
                <a:spcPct val="100000"/>
              </a:lnSpc>
              <a:spcBef>
                <a:spcPts val="95"/>
              </a:spcBef>
            </a:pP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Transformació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Ivan</a:t>
            </a:r>
            <a:r>
              <a:rPr dirty="0" sz="1400" spc="-5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Verdaguer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660207" y="1715071"/>
            <a:ext cx="4794885" cy="3645535"/>
            <a:chOff x="1660207" y="1715071"/>
            <a:chExt cx="4794885" cy="3645535"/>
          </a:xfrm>
        </p:grpSpPr>
        <p:sp>
          <p:nvSpPr>
            <p:cNvPr id="8" name="object 8"/>
            <p:cNvSpPr/>
            <p:nvPr/>
          </p:nvSpPr>
          <p:spPr>
            <a:xfrm>
              <a:off x="1666875" y="1721738"/>
              <a:ext cx="4781550" cy="207010"/>
            </a:xfrm>
            <a:custGeom>
              <a:avLst/>
              <a:gdLst/>
              <a:ahLst/>
              <a:cxnLst/>
              <a:rect l="l" t="t" r="r" b="b"/>
              <a:pathLst>
                <a:path w="4781550" h="207010">
                  <a:moveTo>
                    <a:pt x="2279650" y="0"/>
                  </a:moveTo>
                  <a:lnTo>
                    <a:pt x="2276094" y="206501"/>
                  </a:lnTo>
                </a:path>
                <a:path w="4781550" h="207010">
                  <a:moveTo>
                    <a:pt x="0" y="176784"/>
                  </a:moveTo>
                  <a:lnTo>
                    <a:pt x="4781296" y="206501"/>
                  </a:lnTo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666494" y="1918715"/>
              <a:ext cx="4772025" cy="204470"/>
            </a:xfrm>
            <a:custGeom>
              <a:avLst/>
              <a:gdLst/>
              <a:ahLst/>
              <a:cxnLst/>
              <a:rect l="l" t="t" r="r" b="b"/>
              <a:pathLst>
                <a:path w="4772025" h="204469">
                  <a:moveTo>
                    <a:pt x="4771644" y="9144"/>
                  </a:moveTo>
                  <a:lnTo>
                    <a:pt x="4771644" y="203962"/>
                  </a:lnTo>
                </a:path>
                <a:path w="4772025" h="204469">
                  <a:moveTo>
                    <a:pt x="0" y="195961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997071" y="4208144"/>
              <a:ext cx="1771650" cy="1145540"/>
            </a:xfrm>
            <a:custGeom>
              <a:avLst/>
              <a:gdLst/>
              <a:ahLst/>
              <a:cxnLst/>
              <a:rect l="l" t="t" r="r" b="b"/>
              <a:pathLst>
                <a:path w="1771650" h="1145539">
                  <a:moveTo>
                    <a:pt x="0" y="1145285"/>
                  </a:moveTo>
                  <a:lnTo>
                    <a:pt x="1771650" y="1145285"/>
                  </a:lnTo>
                  <a:lnTo>
                    <a:pt x="1771650" y="0"/>
                  </a:lnTo>
                  <a:lnTo>
                    <a:pt x="0" y="0"/>
                  </a:lnTo>
                  <a:lnTo>
                    <a:pt x="0" y="1145285"/>
                  </a:lnTo>
                  <a:close/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4162552" y="4436871"/>
            <a:ext cx="1440180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Anàlisi i </a:t>
            </a: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Tractament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de la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Informació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Marc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Benabarre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40295" y="160591"/>
            <a:ext cx="10215880" cy="302895"/>
            <a:chOff x="840295" y="160591"/>
            <a:chExt cx="10215880" cy="302895"/>
          </a:xfrm>
        </p:grpSpPr>
        <p:sp>
          <p:nvSpPr>
            <p:cNvPr id="13" name="object 13"/>
            <p:cNvSpPr/>
            <p:nvPr/>
          </p:nvSpPr>
          <p:spPr>
            <a:xfrm>
              <a:off x="846963" y="167259"/>
              <a:ext cx="10202545" cy="289560"/>
            </a:xfrm>
            <a:custGeom>
              <a:avLst/>
              <a:gdLst/>
              <a:ahLst/>
              <a:cxnLst/>
              <a:rect l="l" t="t" r="r" b="b"/>
              <a:pathLst>
                <a:path w="10202545" h="289559">
                  <a:moveTo>
                    <a:pt x="10202417" y="0"/>
                  </a:moveTo>
                  <a:lnTo>
                    <a:pt x="0" y="0"/>
                  </a:lnTo>
                  <a:lnTo>
                    <a:pt x="0" y="289559"/>
                  </a:lnTo>
                  <a:lnTo>
                    <a:pt x="10202417" y="289559"/>
                  </a:lnTo>
                  <a:lnTo>
                    <a:pt x="10202417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46963" y="167259"/>
              <a:ext cx="10202545" cy="289560"/>
            </a:xfrm>
            <a:custGeom>
              <a:avLst/>
              <a:gdLst/>
              <a:ahLst/>
              <a:cxnLst/>
              <a:rect l="l" t="t" r="r" b="b"/>
              <a:pathLst>
                <a:path w="10202545" h="289559">
                  <a:moveTo>
                    <a:pt x="0" y="289559"/>
                  </a:moveTo>
                  <a:lnTo>
                    <a:pt x="10202417" y="289559"/>
                  </a:lnTo>
                  <a:lnTo>
                    <a:pt x="10202417" y="0"/>
                  </a:lnTo>
                  <a:lnTo>
                    <a:pt x="0" y="0"/>
                  </a:lnTo>
                  <a:lnTo>
                    <a:pt x="0" y="289559"/>
                  </a:lnTo>
                  <a:close/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4392421" y="164084"/>
            <a:ext cx="311086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SDG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Client,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Estratègia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i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Transformació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616315" y="2123313"/>
            <a:ext cx="2182495" cy="1125855"/>
          </a:xfrm>
          <a:custGeom>
            <a:avLst/>
            <a:gdLst/>
            <a:ahLst/>
            <a:cxnLst/>
            <a:rect l="l" t="t" r="r" b="b"/>
            <a:pathLst>
              <a:path w="2182495" h="1125855">
                <a:moveTo>
                  <a:pt x="0" y="1125474"/>
                </a:moveTo>
                <a:lnTo>
                  <a:pt x="2182368" y="1125474"/>
                </a:lnTo>
                <a:lnTo>
                  <a:pt x="2182368" y="0"/>
                </a:lnTo>
                <a:lnTo>
                  <a:pt x="0" y="0"/>
                </a:lnTo>
                <a:lnTo>
                  <a:pt x="0" y="1125474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732519" y="2341625"/>
            <a:ext cx="1950085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Projectes,</a:t>
            </a:r>
            <a:r>
              <a:rPr dirty="0" sz="14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Aliances</a:t>
            </a:r>
            <a:r>
              <a:rPr dirty="0" sz="14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Globals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 Ajuts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Adriana Male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879721" y="3573653"/>
            <a:ext cx="3893820" cy="1786889"/>
            <a:chOff x="4879721" y="3573653"/>
            <a:chExt cx="3893820" cy="1786889"/>
          </a:xfrm>
        </p:grpSpPr>
        <p:sp>
          <p:nvSpPr>
            <p:cNvPr id="19" name="object 19"/>
            <p:cNvSpPr/>
            <p:nvPr/>
          </p:nvSpPr>
          <p:spPr>
            <a:xfrm>
              <a:off x="4882896" y="3576828"/>
              <a:ext cx="0" cy="631190"/>
            </a:xfrm>
            <a:custGeom>
              <a:avLst/>
              <a:gdLst/>
              <a:ahLst/>
              <a:cxnLst/>
              <a:rect l="l" t="t" r="r" b="b"/>
              <a:pathLst>
                <a:path w="0" h="631189">
                  <a:moveTo>
                    <a:pt x="0" y="631190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995541" y="4208145"/>
              <a:ext cx="1771014" cy="1145540"/>
            </a:xfrm>
            <a:custGeom>
              <a:avLst/>
              <a:gdLst/>
              <a:ahLst/>
              <a:cxnLst/>
              <a:rect l="l" t="t" r="r" b="b"/>
              <a:pathLst>
                <a:path w="1771015" h="1145539">
                  <a:moveTo>
                    <a:pt x="0" y="1145285"/>
                  </a:moveTo>
                  <a:lnTo>
                    <a:pt x="1770887" y="1145285"/>
                  </a:lnTo>
                  <a:lnTo>
                    <a:pt x="1770887" y="0"/>
                  </a:lnTo>
                  <a:lnTo>
                    <a:pt x="0" y="0"/>
                  </a:lnTo>
                  <a:lnTo>
                    <a:pt x="0" y="1145285"/>
                  </a:lnTo>
                  <a:close/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7202678" y="4543552"/>
            <a:ext cx="13563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7965" marR="5080" indent="-2159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Govern de la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Dada </a:t>
            </a:r>
            <a:r>
              <a:rPr dirty="0" sz="1400" spc="-3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Josep Gomis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883277" y="3261359"/>
            <a:ext cx="3000375" cy="946785"/>
            <a:chOff x="4883277" y="3261359"/>
            <a:chExt cx="3000375" cy="946785"/>
          </a:xfrm>
        </p:grpSpPr>
        <p:sp>
          <p:nvSpPr>
            <p:cNvPr id="23" name="object 23"/>
            <p:cNvSpPr/>
            <p:nvPr/>
          </p:nvSpPr>
          <p:spPr>
            <a:xfrm>
              <a:off x="6448044" y="3261359"/>
              <a:ext cx="1432560" cy="946785"/>
            </a:xfrm>
            <a:custGeom>
              <a:avLst/>
              <a:gdLst/>
              <a:ahLst/>
              <a:cxnLst/>
              <a:rect l="l" t="t" r="r" b="b"/>
              <a:pathLst>
                <a:path w="1432559" h="946785">
                  <a:moveTo>
                    <a:pt x="0" y="315594"/>
                  </a:moveTo>
                  <a:lnTo>
                    <a:pt x="0" y="0"/>
                  </a:lnTo>
                </a:path>
                <a:path w="1432559" h="946785">
                  <a:moveTo>
                    <a:pt x="1432559" y="946657"/>
                  </a:moveTo>
                  <a:lnTo>
                    <a:pt x="1432559" y="315467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883277" y="3577208"/>
              <a:ext cx="2998470" cy="0"/>
            </a:xfrm>
            <a:custGeom>
              <a:avLst/>
              <a:gdLst/>
              <a:ahLst/>
              <a:cxnLst/>
              <a:rect l="l" t="t" r="r" b="b"/>
              <a:pathLst>
                <a:path w="2998470" h="0">
                  <a:moveTo>
                    <a:pt x="0" y="0"/>
                  </a:moveTo>
                  <a:lnTo>
                    <a:pt x="2997962" y="0"/>
                  </a:lnTo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/>
          <p:nvPr/>
        </p:nvSpPr>
        <p:spPr>
          <a:xfrm>
            <a:off x="9707498" y="456819"/>
            <a:ext cx="0" cy="1678939"/>
          </a:xfrm>
          <a:custGeom>
            <a:avLst/>
            <a:gdLst/>
            <a:ahLst/>
            <a:cxnLst/>
            <a:rect l="l" t="t" r="r" b="b"/>
            <a:pathLst>
              <a:path w="0" h="1678939">
                <a:moveTo>
                  <a:pt x="0" y="0"/>
                </a:moveTo>
                <a:lnTo>
                  <a:pt x="0" y="1678431"/>
                </a:lnTo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6688" y="1294257"/>
            <a:ext cx="2423795" cy="749935"/>
          </a:xfrm>
          <a:prstGeom prst="rect">
            <a:avLst/>
          </a:prstGeom>
          <a:solidFill>
            <a:srgbClr val="BCD6ED"/>
          </a:solidFill>
          <a:ln w="12953">
            <a:solidFill>
              <a:srgbClr val="41709C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617220" marR="295910" indent="-311150">
              <a:lnSpc>
                <a:spcPct val="100000"/>
              </a:lnSpc>
              <a:spcBef>
                <a:spcPts val="33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Director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ESG</a:t>
            </a:r>
            <a:r>
              <a:rPr dirty="0" sz="14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 Sistema</a:t>
            </a:r>
            <a:r>
              <a:rPr dirty="0" sz="14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400" spc="-3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Gestió</a:t>
            </a:r>
            <a:r>
              <a:rPr dirty="0" sz="14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Integrada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David</a:t>
            </a:r>
            <a:r>
              <a:rPr dirty="0" sz="1400" spc="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Serrano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6780" y="2428113"/>
            <a:ext cx="1781810" cy="1289050"/>
          </a:xfrm>
          <a:prstGeom prst="rect">
            <a:avLst/>
          </a:prstGeom>
          <a:ln w="12953">
            <a:solidFill>
              <a:srgbClr val="4471C4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Times New Roman"/>
              <a:cs typeface="Times New Roman"/>
            </a:endParaRPr>
          </a:p>
          <a:p>
            <a:pPr marL="421640" marR="199390" indent="-215900">
              <a:lnSpc>
                <a:spcPct val="100000"/>
              </a:lnSpc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Gestió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14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Recursos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Energètics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Berta Aubets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62391" y="2428113"/>
            <a:ext cx="1771014" cy="1289050"/>
          </a:xfrm>
          <a:prstGeom prst="rect">
            <a:avLst/>
          </a:prstGeom>
          <a:ln w="12953">
            <a:solidFill>
              <a:srgbClr val="4471C4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205104" marR="197485">
              <a:lnSpc>
                <a:spcPct val="100000"/>
              </a:lnSpc>
              <a:spcBef>
                <a:spcPts val="875"/>
              </a:spcBef>
            </a:pP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Sistemes</a:t>
            </a: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14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Gestió </a:t>
            </a:r>
            <a:r>
              <a:rPr dirty="0" sz="1400" spc="-30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Integrada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Anna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 Zaguirre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554097" y="2037397"/>
            <a:ext cx="6800850" cy="400685"/>
            <a:chOff x="2554097" y="2037397"/>
            <a:chExt cx="6800850" cy="400685"/>
          </a:xfrm>
        </p:grpSpPr>
        <p:sp>
          <p:nvSpPr>
            <p:cNvPr id="6" name="object 6"/>
            <p:cNvSpPr/>
            <p:nvPr/>
          </p:nvSpPr>
          <p:spPr>
            <a:xfrm>
              <a:off x="2566035" y="2044065"/>
              <a:ext cx="6781800" cy="207010"/>
            </a:xfrm>
            <a:custGeom>
              <a:avLst/>
              <a:gdLst/>
              <a:ahLst/>
              <a:cxnLst/>
              <a:rect l="l" t="t" r="r" b="b"/>
              <a:pathLst>
                <a:path w="6781800" h="207010">
                  <a:moveTo>
                    <a:pt x="3394455" y="0"/>
                  </a:moveTo>
                  <a:lnTo>
                    <a:pt x="3390900" y="206501"/>
                  </a:lnTo>
                </a:path>
                <a:path w="6781800" h="207010">
                  <a:moveTo>
                    <a:pt x="0" y="179832"/>
                  </a:moveTo>
                  <a:lnTo>
                    <a:pt x="6781673" y="206756"/>
                  </a:lnTo>
                </a:path>
              </a:pathLst>
            </a:custGeom>
            <a:ln w="1295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557272" y="2212848"/>
              <a:ext cx="6781800" cy="221615"/>
            </a:xfrm>
            <a:custGeom>
              <a:avLst/>
              <a:gdLst/>
              <a:ahLst/>
              <a:cxnLst/>
              <a:rect l="l" t="t" r="r" b="b"/>
              <a:pathLst>
                <a:path w="6781800" h="221614">
                  <a:moveTo>
                    <a:pt x="6781800" y="26669"/>
                  </a:moveTo>
                  <a:lnTo>
                    <a:pt x="6781800" y="221487"/>
                  </a:lnTo>
                </a:path>
                <a:path w="6781800" h="221614">
                  <a:moveTo>
                    <a:pt x="0" y="195961"/>
                  </a:moveTo>
                  <a:lnTo>
                    <a:pt x="0" y="0"/>
                  </a:lnTo>
                </a:path>
                <a:path w="6781800" h="221614">
                  <a:moveTo>
                    <a:pt x="2184654" y="23622"/>
                  </a:moveTo>
                  <a:lnTo>
                    <a:pt x="2184654" y="218439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6079616" y="2428113"/>
            <a:ext cx="1771014" cy="1289050"/>
          </a:xfrm>
          <a:prstGeom prst="rect">
            <a:avLst/>
          </a:prstGeom>
          <a:ln w="12953">
            <a:solidFill>
              <a:srgbClr val="4471C4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220345" marR="212725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Social</a:t>
            </a:r>
            <a:r>
              <a:rPr dirty="0" sz="14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 Reporting</a:t>
            </a:r>
            <a:r>
              <a:rPr dirty="0" sz="1400" spc="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400" spc="-3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Regulació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ESG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Raquel</a:t>
            </a:r>
            <a:r>
              <a:rPr dirty="0" sz="14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Hernández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6863" y="2428113"/>
            <a:ext cx="1771014" cy="1289050"/>
          </a:xfrm>
          <a:prstGeom prst="rect">
            <a:avLst/>
          </a:prstGeom>
          <a:ln w="12953">
            <a:solidFill>
              <a:srgbClr val="4471C4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441959" marR="293370" indent="-142875">
              <a:lnSpc>
                <a:spcPct val="100000"/>
              </a:lnSpc>
            </a:pP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Gestió</a:t>
            </a:r>
            <a:r>
              <a:rPr dirty="0" sz="14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14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Riscos </a:t>
            </a:r>
            <a:r>
              <a:rPr dirty="0" sz="1400" spc="-3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alibri"/>
                <a:cs typeface="Calibri"/>
              </a:rPr>
              <a:t>Maria</a:t>
            </a:r>
            <a:r>
              <a:rPr dirty="0" sz="14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E5496"/>
                </a:solidFill>
                <a:latin typeface="Calibri"/>
                <a:cs typeface="Calibri"/>
              </a:rPr>
              <a:t>López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964680" y="2250185"/>
            <a:ext cx="0" cy="194945"/>
          </a:xfrm>
          <a:custGeom>
            <a:avLst/>
            <a:gdLst/>
            <a:ahLst/>
            <a:cxnLst/>
            <a:rect l="l" t="t" r="r" b="b"/>
            <a:pathLst>
              <a:path w="0" h="194944">
                <a:moveTo>
                  <a:pt x="0" y="0"/>
                </a:moveTo>
                <a:lnTo>
                  <a:pt x="0" y="194817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55344" y="262509"/>
            <a:ext cx="10203180" cy="288925"/>
          </a:xfrm>
          <a:prstGeom prst="rect">
            <a:avLst/>
          </a:prstGeom>
          <a:solidFill>
            <a:srgbClr val="9DC3E6"/>
          </a:solidFill>
          <a:ln w="12953">
            <a:solidFill>
              <a:srgbClr val="41709C"/>
            </a:solidFill>
          </a:ln>
        </p:spPr>
        <p:txBody>
          <a:bodyPr wrap="square" lIns="0" tIns="88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SDG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Client,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Estratègia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i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Transformació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608" y="3419855"/>
            <a:ext cx="1218565" cy="83185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78105" rIns="0" bIns="0" rtlCol="0" vert="horz">
            <a:spAutoFit/>
          </a:bodyPr>
          <a:lstStyle/>
          <a:p>
            <a:pPr algn="ctr" marL="91440" marR="83820" indent="-2540">
              <a:lnSpc>
                <a:spcPct val="100000"/>
              </a:lnSpc>
              <a:spcBef>
                <a:spcPts val="615"/>
              </a:spcBef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Projectes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Serveis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al Negoci i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senvolupame</a:t>
            </a:r>
            <a:r>
              <a:rPr dirty="0" sz="1100" spc="-15">
                <a:solidFill>
                  <a:srgbClr val="2E5496"/>
                </a:solidFill>
                <a:latin typeface="Calibri"/>
                <a:cs typeface="Calibri"/>
              </a:rPr>
              <a:t>n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t 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Jordi</a:t>
            </a:r>
            <a:r>
              <a:rPr dirty="0" sz="11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de Cabo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04819" y="1777364"/>
            <a:ext cx="6061710" cy="40640"/>
          </a:xfrm>
          <a:custGeom>
            <a:avLst/>
            <a:gdLst/>
            <a:ahLst/>
            <a:cxnLst/>
            <a:rect l="l" t="t" r="r" b="b"/>
            <a:pathLst>
              <a:path w="6061709" h="40639">
                <a:moveTo>
                  <a:pt x="0" y="0"/>
                </a:moveTo>
                <a:lnTo>
                  <a:pt x="6061709" y="40132"/>
                </a:lnTo>
              </a:path>
            </a:pathLst>
          </a:custGeom>
          <a:ln w="12953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98745" y="844677"/>
            <a:ext cx="1850389" cy="802640"/>
          </a:xfrm>
          <a:prstGeom prst="rect">
            <a:avLst/>
          </a:prstGeom>
          <a:solidFill>
            <a:srgbClr val="BCD6ED"/>
          </a:solidFill>
          <a:ln w="12953">
            <a:solidFill>
              <a:srgbClr val="41709C"/>
            </a:solidFill>
          </a:ln>
        </p:spPr>
        <p:txBody>
          <a:bodyPr wrap="square" lIns="0" tIns="48895" rIns="0" bIns="0" rtlCol="0" vert="horz">
            <a:spAutoFit/>
          </a:bodyPr>
          <a:lstStyle/>
          <a:p>
            <a:pPr algn="ctr" marL="96520" marR="90170">
              <a:lnSpc>
                <a:spcPct val="100000"/>
              </a:lnSpc>
              <a:spcBef>
                <a:spcPts val="385"/>
              </a:spcBef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Tecnologies de la Informació, </a:t>
            </a:r>
            <a:r>
              <a:rPr dirty="0" sz="1100" spc="-2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Comunicacions i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Estratègia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Digital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430"/>
              </a:lnSpc>
            </a:pP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Artur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Frigola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25431" y="3371469"/>
            <a:ext cx="1178560" cy="821690"/>
          </a:xfrm>
          <a:prstGeom prst="rect">
            <a:avLst/>
          </a:prstGeom>
          <a:ln w="12954">
            <a:solidFill>
              <a:srgbClr val="41709C"/>
            </a:solidFill>
          </a:ln>
        </p:spPr>
        <p:txBody>
          <a:bodyPr wrap="square" lIns="0" tIns="85090" rIns="0" bIns="0" rtlCol="0" vert="horz">
            <a:spAutoFit/>
          </a:bodyPr>
          <a:lstStyle/>
          <a:p>
            <a:pPr algn="ctr" marL="153670" marR="147955" indent="1270">
              <a:lnSpc>
                <a:spcPct val="100000"/>
              </a:lnSpc>
              <a:spcBef>
                <a:spcPts val="670"/>
              </a:spcBef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Explotació,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Suport</a:t>
            </a:r>
            <a:r>
              <a:rPr dirty="0" sz="11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r>
              <a:rPr dirty="0" sz="11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Lloc</a:t>
            </a:r>
            <a:r>
              <a:rPr dirty="0" sz="11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100" spc="-2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Treball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Ignasi</a:t>
            </a:r>
            <a:r>
              <a:rPr dirty="0" sz="11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Pérez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41080" y="4174235"/>
            <a:ext cx="0" cy="393065"/>
          </a:xfrm>
          <a:custGeom>
            <a:avLst/>
            <a:gdLst/>
            <a:ahLst/>
            <a:cxnLst/>
            <a:rect l="l" t="t" r="r" b="b"/>
            <a:pathLst>
              <a:path w="0" h="393064">
                <a:moveTo>
                  <a:pt x="0" y="0"/>
                </a:moveTo>
                <a:lnTo>
                  <a:pt x="0" y="393064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15811" y="1653539"/>
            <a:ext cx="0" cy="359410"/>
          </a:xfrm>
          <a:custGeom>
            <a:avLst/>
            <a:gdLst/>
            <a:ahLst/>
            <a:cxnLst/>
            <a:rect l="l" t="t" r="r" b="b"/>
            <a:pathLst>
              <a:path w="0" h="359410">
                <a:moveTo>
                  <a:pt x="0" y="0"/>
                </a:moveTo>
                <a:lnTo>
                  <a:pt x="0" y="359156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514076" y="4210811"/>
            <a:ext cx="635" cy="2240915"/>
          </a:xfrm>
          <a:custGeom>
            <a:avLst/>
            <a:gdLst/>
            <a:ahLst/>
            <a:cxnLst/>
            <a:rect l="l" t="t" r="r" b="b"/>
            <a:pathLst>
              <a:path w="634" h="2240915">
                <a:moveTo>
                  <a:pt x="0" y="0"/>
                </a:moveTo>
                <a:lnTo>
                  <a:pt x="507" y="2240851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742294" y="4551426"/>
            <a:ext cx="1165860" cy="62611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ts val="1015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Comunicacions</a:t>
            </a:r>
            <a:r>
              <a:rPr dirty="0" sz="1100" spc="-5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i</a:t>
            </a:r>
            <a:endParaRPr sz="1100">
              <a:latin typeface="Calibri"/>
              <a:cs typeface="Calibri"/>
            </a:endParaRPr>
          </a:p>
          <a:p>
            <a:pPr algn="ctr" marL="170815" marR="163830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Base</a:t>
            </a:r>
            <a:r>
              <a:rPr dirty="0" sz="11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11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Dades </a:t>
            </a:r>
            <a:r>
              <a:rPr dirty="0" sz="1100" spc="-229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Pedro Javier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Seguí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529696" y="4856607"/>
            <a:ext cx="212725" cy="4445"/>
          </a:xfrm>
          <a:custGeom>
            <a:avLst/>
            <a:gdLst/>
            <a:ahLst/>
            <a:cxnLst/>
            <a:rect l="l" t="t" r="r" b="b"/>
            <a:pathLst>
              <a:path w="212725" h="4445">
                <a:moveTo>
                  <a:pt x="0" y="4445"/>
                </a:moveTo>
                <a:lnTo>
                  <a:pt x="212598" y="0"/>
                </a:lnTo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742294" y="5287898"/>
            <a:ext cx="1165860" cy="66230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70485" rIns="0" bIns="0" rtlCol="0" vert="horz">
            <a:spAutoFit/>
          </a:bodyPr>
          <a:lstStyle/>
          <a:p>
            <a:pPr algn="ctr" marL="156845" marR="147955">
              <a:lnSpc>
                <a:spcPct val="100000"/>
              </a:lnSpc>
              <a:spcBef>
                <a:spcPts val="555"/>
              </a:spcBef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Infraestru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c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tura 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Sistemes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Paula</a:t>
            </a:r>
            <a:r>
              <a:rPr dirty="0" sz="11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Vicente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742294" y="6052946"/>
            <a:ext cx="1165860" cy="62357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algn="ctr" marL="129539" marR="122555">
              <a:lnSpc>
                <a:spcPct val="100000"/>
              </a:lnSpc>
              <a:spcBef>
                <a:spcPts val="405"/>
              </a:spcBef>
            </a:pP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Suport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TIC i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Lloc </a:t>
            </a:r>
            <a:r>
              <a:rPr dirty="0" sz="1100" spc="-2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de Treball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Marta</a:t>
            </a:r>
            <a:r>
              <a:rPr dirty="0" sz="11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Angel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9006" y="3371469"/>
            <a:ext cx="1185545" cy="821690"/>
          </a:xfrm>
          <a:prstGeom prst="rect">
            <a:avLst/>
          </a:prstGeom>
          <a:ln w="12954">
            <a:solidFill>
              <a:srgbClr val="41709C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Seguretat</a:t>
            </a:r>
            <a:r>
              <a:rPr dirty="0" sz="11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11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la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Informació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José</a:t>
            </a:r>
            <a:r>
              <a:rPr dirty="0" sz="11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Raul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Jiménez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49006" y="4551426"/>
            <a:ext cx="1185545" cy="956944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 marL="139700" marR="132080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Seguretat de la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Informació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Santiag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o</a:t>
            </a:r>
            <a:r>
              <a:rPr dirty="0" sz="11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Balboa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8765" y="3419855"/>
            <a:ext cx="1205865" cy="83185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71120" rIns="0" bIns="0" rtlCol="0" vert="horz">
            <a:spAutoFit/>
          </a:bodyPr>
          <a:lstStyle/>
          <a:p>
            <a:pPr algn="ctr" marL="141605" marR="135255" indent="-635">
              <a:lnSpc>
                <a:spcPct val="100000"/>
              </a:lnSpc>
              <a:spcBef>
                <a:spcPts val="560"/>
              </a:spcBef>
            </a:pP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Client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,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Pro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ject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es 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Estratègics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Transformació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Andrés</a:t>
            </a:r>
            <a:r>
              <a:rPr dirty="0" sz="11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Salvador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656397" y="1773808"/>
            <a:ext cx="4278630" cy="1658620"/>
            <a:chOff x="1656397" y="1773808"/>
            <a:chExt cx="4278630" cy="1658620"/>
          </a:xfrm>
        </p:grpSpPr>
        <p:sp>
          <p:nvSpPr>
            <p:cNvPr id="17" name="object 17"/>
            <p:cNvSpPr/>
            <p:nvPr/>
          </p:nvSpPr>
          <p:spPr>
            <a:xfrm>
              <a:off x="1663065" y="3084194"/>
              <a:ext cx="4265295" cy="0"/>
            </a:xfrm>
            <a:custGeom>
              <a:avLst/>
              <a:gdLst/>
              <a:ahLst/>
              <a:cxnLst/>
              <a:rect l="l" t="t" r="r" b="b"/>
              <a:pathLst>
                <a:path w="4265295" h="0">
                  <a:moveTo>
                    <a:pt x="0" y="0"/>
                  </a:moveTo>
                  <a:lnTo>
                    <a:pt x="4265168" y="0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662684" y="1776983"/>
              <a:ext cx="1836420" cy="1652270"/>
            </a:xfrm>
            <a:custGeom>
              <a:avLst/>
              <a:gdLst/>
              <a:ahLst/>
              <a:cxnLst/>
              <a:rect l="l" t="t" r="r" b="b"/>
              <a:pathLst>
                <a:path w="1836420" h="1652270">
                  <a:moveTo>
                    <a:pt x="0" y="1331214"/>
                  </a:moveTo>
                  <a:lnTo>
                    <a:pt x="0" y="1652142"/>
                  </a:lnTo>
                </a:path>
                <a:path w="1836420" h="1652270">
                  <a:moveTo>
                    <a:pt x="1835912" y="0"/>
                  </a:moveTo>
                  <a:lnTo>
                    <a:pt x="1831848" y="1303274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8962263" y="2063876"/>
            <a:ext cx="1205230" cy="758190"/>
          </a:xfrm>
          <a:prstGeom prst="rect">
            <a:avLst/>
          </a:prstGeom>
          <a:solidFill>
            <a:srgbClr val="FAE4D5"/>
          </a:solidFill>
          <a:ln w="12953">
            <a:solidFill>
              <a:srgbClr val="41709C"/>
            </a:solidFill>
          </a:ln>
        </p:spPr>
        <p:txBody>
          <a:bodyPr wrap="square" lIns="0" tIns="118745" rIns="0" bIns="0" rtlCol="0" vert="horz">
            <a:spAutoFit/>
          </a:bodyPr>
          <a:lstStyle/>
          <a:p>
            <a:pPr algn="ctr" marL="213995" marR="205104" indent="-635">
              <a:lnSpc>
                <a:spcPct val="100000"/>
              </a:lnSpc>
              <a:spcBef>
                <a:spcPts val="935"/>
              </a:spcBef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Explotació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1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Seguretat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Alfred</a:t>
            </a:r>
            <a:r>
              <a:rPr dirty="0" sz="11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Gómez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8597455" y="1804289"/>
            <a:ext cx="1925955" cy="1576705"/>
            <a:chOff x="8597455" y="1804289"/>
            <a:chExt cx="1925955" cy="1576705"/>
          </a:xfrm>
        </p:grpSpPr>
        <p:sp>
          <p:nvSpPr>
            <p:cNvPr id="21" name="object 21"/>
            <p:cNvSpPr/>
            <p:nvPr/>
          </p:nvSpPr>
          <p:spPr>
            <a:xfrm>
              <a:off x="9562338" y="2821686"/>
              <a:ext cx="1905" cy="256540"/>
            </a:xfrm>
            <a:custGeom>
              <a:avLst/>
              <a:gdLst/>
              <a:ahLst/>
              <a:cxnLst/>
              <a:rect l="l" t="t" r="r" b="b"/>
              <a:pathLst>
                <a:path w="1904" h="256539">
                  <a:moveTo>
                    <a:pt x="0" y="0"/>
                  </a:moveTo>
                  <a:lnTo>
                    <a:pt x="1523" y="256286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8604123" y="3077337"/>
              <a:ext cx="1912620" cy="1270"/>
            </a:xfrm>
            <a:custGeom>
              <a:avLst/>
              <a:gdLst/>
              <a:ahLst/>
              <a:cxnLst/>
              <a:rect l="l" t="t" r="r" b="b"/>
              <a:pathLst>
                <a:path w="1912620" h="1269">
                  <a:moveTo>
                    <a:pt x="0" y="0"/>
                  </a:moveTo>
                  <a:lnTo>
                    <a:pt x="1912238" y="762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8602218" y="1807464"/>
              <a:ext cx="1913889" cy="1570355"/>
            </a:xfrm>
            <a:custGeom>
              <a:avLst/>
              <a:gdLst/>
              <a:ahLst/>
              <a:cxnLst/>
              <a:rect l="l" t="t" r="r" b="b"/>
              <a:pathLst>
                <a:path w="1913890" h="1570354">
                  <a:moveTo>
                    <a:pt x="0" y="1269491"/>
                  </a:moveTo>
                  <a:lnTo>
                    <a:pt x="1524" y="1570101"/>
                  </a:lnTo>
                </a:path>
                <a:path w="1913890" h="1570354">
                  <a:moveTo>
                    <a:pt x="1911857" y="1269491"/>
                  </a:moveTo>
                  <a:lnTo>
                    <a:pt x="1913381" y="1570101"/>
                  </a:lnTo>
                </a:path>
                <a:path w="1913890" h="1570354">
                  <a:moveTo>
                    <a:pt x="962405" y="0"/>
                  </a:moveTo>
                  <a:lnTo>
                    <a:pt x="963929" y="256286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2454020" y="3419855"/>
            <a:ext cx="1221105" cy="83185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133985" marR="126364">
              <a:lnSpc>
                <a:spcPct val="100000"/>
              </a:lnSpc>
            </a:pP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Serveis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al Negoci </a:t>
            </a:r>
            <a:r>
              <a:rPr dirty="0" sz="1100" spc="-2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Miguel Ángel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Tévar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54020" y="5025771"/>
            <a:ext cx="1163955" cy="80962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64769" rIns="0" bIns="0" rtlCol="0" vert="horz">
            <a:spAutoFit/>
          </a:bodyPr>
          <a:lstStyle/>
          <a:p>
            <a:pPr algn="ctr" marL="103505" marR="99695" indent="635">
              <a:lnSpc>
                <a:spcPct val="100000"/>
              </a:lnSpc>
              <a:spcBef>
                <a:spcPts val="509"/>
              </a:spcBef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Gestor</a:t>
            </a:r>
            <a:r>
              <a:rPr dirty="0" sz="1100" spc="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Serveis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al Negoci </a:t>
            </a:r>
            <a:r>
              <a:rPr dirty="0" sz="1100" spc="-2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Marta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Tolrà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Marta</a:t>
            </a:r>
            <a:r>
              <a:rPr dirty="0" sz="1100" spc="-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Gutierrez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50285" y="4249673"/>
            <a:ext cx="3175" cy="779145"/>
          </a:xfrm>
          <a:custGeom>
            <a:avLst/>
            <a:gdLst/>
            <a:ahLst/>
            <a:cxnLst/>
            <a:rect l="l" t="t" r="r" b="b"/>
            <a:pathLst>
              <a:path w="3175" h="779145">
                <a:moveTo>
                  <a:pt x="2666" y="0"/>
                </a:moveTo>
                <a:lnTo>
                  <a:pt x="0" y="779144"/>
                </a:lnTo>
              </a:path>
            </a:pathLst>
          </a:custGeom>
          <a:ln w="6095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94513" y="4475607"/>
            <a:ext cx="1163955" cy="809625"/>
          </a:xfrm>
          <a:prstGeom prst="rect">
            <a:avLst/>
          </a:prstGeom>
          <a:ln w="12954">
            <a:solidFill>
              <a:srgbClr val="41709C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205104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TIC</a:t>
            </a:r>
            <a:r>
              <a:rPr dirty="0" sz="11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11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SMOU</a:t>
            </a:r>
            <a:endParaRPr sz="1100">
              <a:latin typeface="Calibri"/>
              <a:cs typeface="Calibri"/>
            </a:endParaRPr>
          </a:p>
          <a:p>
            <a:pPr marL="189230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Noemí</a:t>
            </a:r>
            <a:r>
              <a:rPr dirty="0" sz="1100" spc="-6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Parera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927597" y="3080766"/>
            <a:ext cx="0" cy="336550"/>
          </a:xfrm>
          <a:custGeom>
            <a:avLst/>
            <a:gdLst/>
            <a:ahLst/>
            <a:cxnLst/>
            <a:rect l="l" t="t" r="r" b="b"/>
            <a:pathLst>
              <a:path w="0" h="336550">
                <a:moveTo>
                  <a:pt x="0" y="0"/>
                </a:moveTo>
                <a:lnTo>
                  <a:pt x="0" y="336042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9" name="object 29"/>
          <p:cNvGrpSpPr/>
          <p:nvPr/>
        </p:nvGrpSpPr>
        <p:grpSpPr>
          <a:xfrm>
            <a:off x="1476375" y="4254246"/>
            <a:ext cx="189865" cy="1784985"/>
            <a:chOff x="1476375" y="4254246"/>
            <a:chExt cx="189865" cy="1784985"/>
          </a:xfrm>
        </p:grpSpPr>
        <p:sp>
          <p:nvSpPr>
            <p:cNvPr id="30" name="object 30"/>
            <p:cNvSpPr/>
            <p:nvPr/>
          </p:nvSpPr>
          <p:spPr>
            <a:xfrm>
              <a:off x="1655826" y="4257294"/>
              <a:ext cx="6985" cy="1774825"/>
            </a:xfrm>
            <a:custGeom>
              <a:avLst/>
              <a:gdLst/>
              <a:ahLst/>
              <a:cxnLst/>
              <a:rect l="l" t="t" r="r" b="b"/>
              <a:pathLst>
                <a:path w="6985" h="1774825">
                  <a:moveTo>
                    <a:pt x="0" y="0"/>
                  </a:moveTo>
                  <a:lnTo>
                    <a:pt x="6985" y="1774786"/>
                  </a:lnTo>
                </a:path>
              </a:pathLst>
            </a:custGeom>
            <a:ln w="6095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476375" y="4831461"/>
              <a:ext cx="180340" cy="1201420"/>
            </a:xfrm>
            <a:custGeom>
              <a:avLst/>
              <a:gdLst/>
              <a:ahLst/>
              <a:cxnLst/>
              <a:rect l="l" t="t" r="r" b="b"/>
              <a:pathLst>
                <a:path w="180339" h="1201420">
                  <a:moveTo>
                    <a:pt x="0" y="0"/>
                  </a:moveTo>
                  <a:lnTo>
                    <a:pt x="179958" y="0"/>
                  </a:lnTo>
                </a:path>
                <a:path w="180339" h="1201420">
                  <a:moveTo>
                    <a:pt x="0" y="1200911"/>
                  </a:moveTo>
                  <a:lnTo>
                    <a:pt x="179958" y="1200911"/>
                  </a:lnTo>
                </a:path>
              </a:pathLst>
            </a:custGeom>
            <a:ln w="1295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294513" y="5637657"/>
            <a:ext cx="1163955" cy="810260"/>
          </a:xfrm>
          <a:prstGeom prst="rect">
            <a:avLst/>
          </a:prstGeom>
          <a:ln w="12954">
            <a:solidFill>
              <a:srgbClr val="41709C"/>
            </a:solidFill>
          </a:ln>
        </p:spPr>
        <p:txBody>
          <a:bodyPr wrap="square" lIns="0" tIns="60960" rIns="0" bIns="0" rtlCol="0" vert="horz">
            <a:spAutoFit/>
          </a:bodyPr>
          <a:lstStyle/>
          <a:p>
            <a:pPr algn="ctr" marL="94615" marR="86360">
              <a:lnSpc>
                <a:spcPct val="100000"/>
              </a:lnSpc>
              <a:spcBef>
                <a:spcPts val="480"/>
              </a:spcBef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Gestor</a:t>
            </a:r>
            <a:r>
              <a:rPr dirty="0" sz="1100" spc="2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Serveis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al Negoci </a:t>
            </a:r>
            <a:r>
              <a:rPr dirty="0" sz="1100" spc="-2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Federico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Jimenez </a:t>
            </a:r>
            <a:r>
              <a:rPr dirty="0" sz="1100" spc="-2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Jose</a:t>
            </a:r>
            <a:r>
              <a:rPr dirty="0" sz="11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Miguel</a:t>
            </a:r>
            <a:r>
              <a:rPr dirty="0" sz="11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Avi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5978652" y="4403597"/>
          <a:ext cx="1432560" cy="1553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015"/>
                <a:gridCol w="1165860"/>
              </a:tblGrid>
              <a:tr h="155257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41709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65"/>
                        </a:lnSpc>
                      </a:pPr>
                      <a:r>
                        <a:rPr dirty="0" sz="105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Projectes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  <a:lnT w="19050">
                      <a:solidFill>
                        <a:srgbClr val="41709C"/>
                      </a:solidFill>
                      <a:prstDash val="solid"/>
                    </a:lnT>
                  </a:tcPr>
                </a:tc>
              </a:tr>
              <a:tr h="160019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41709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100"/>
                        </a:lnSpc>
                      </a:pPr>
                      <a:r>
                        <a:rPr dirty="0" sz="105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Estratègics,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tabLst>
                          <a:tab pos="240665" algn="l"/>
                        </a:tabLst>
                      </a:pPr>
                      <a:r>
                        <a:rPr dirty="0" u="heavy" sz="1050">
                          <a:solidFill>
                            <a:srgbClr val="2E5496"/>
                          </a:solidFill>
                          <a:uFill>
                            <a:solidFill>
                              <a:srgbClr val="4471C4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9050">
                      <a:solidFill>
                        <a:srgbClr val="41709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</a:pPr>
                      <a:r>
                        <a:rPr dirty="0" sz="105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Transformació</a:t>
                      </a:r>
                      <a:r>
                        <a:rPr dirty="0" sz="1050" spc="-5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</a:tcPr>
                </a:tc>
              </a:tr>
              <a:tr h="160019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41709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05"/>
                        </a:lnSpc>
                      </a:pPr>
                      <a:r>
                        <a:rPr dirty="0" sz="105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Plataforma</a:t>
                      </a:r>
                      <a:r>
                        <a:rPr dirty="0" sz="1050" spc="-4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Digital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</a:tcPr>
                </a:tc>
              </a:tr>
              <a:tr h="154876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41709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dirty="0" sz="105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Carles</a:t>
                      </a:r>
                      <a:r>
                        <a:rPr dirty="0" sz="1050" spc="-4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Sánchez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  <a:lnB w="19050">
                      <a:solidFill>
                        <a:srgbClr val="41709C"/>
                      </a:solidFill>
                      <a:prstDash val="solid"/>
                    </a:lnB>
                  </a:tcPr>
                </a:tc>
              </a:tr>
              <a:tr h="230949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41709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1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TIC</a:t>
                      </a:r>
                      <a:r>
                        <a:rPr dirty="0" sz="1100" spc="-1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2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Govern 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  <a:lnT w="19050">
                      <a:solidFill>
                        <a:srgbClr val="41709C"/>
                      </a:solidFill>
                      <a:prstDash val="solid"/>
                    </a:lnT>
                  </a:tcPr>
                </a:tc>
              </a:tr>
              <a:tr h="155384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41709C"/>
                      </a:solidFill>
                      <a:prstDash val="solid"/>
                    </a:lnR>
                    <a:lnB w="190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</a:pPr>
                      <a:r>
                        <a:rPr dirty="0" sz="11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Analítica</a:t>
                      </a:r>
                      <a:r>
                        <a:rPr dirty="0" sz="1100" spc="-4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</a:tcPr>
                </a:tc>
              </a:tr>
              <a:tr h="179895">
                <a:tc rowSpan="2"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41709C"/>
                      </a:solidFill>
                      <a:prstDash val="solid"/>
                    </a:lnR>
                    <a:lnT w="19050">
                      <a:solidFill>
                        <a:srgbClr val="4471C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Dades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</a:tcPr>
                </a:tc>
              </a:tr>
              <a:tr h="18357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41709C"/>
                      </a:solidFill>
                      <a:prstDash val="solid"/>
                    </a:lnR>
                    <a:lnT w="19050">
                      <a:solidFill>
                        <a:srgbClr val="4471C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5"/>
                        </a:lnSpc>
                      </a:pPr>
                      <a:r>
                        <a:rPr dirty="0" sz="11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Oscar</a:t>
                      </a:r>
                      <a:r>
                        <a:rPr dirty="0" sz="1100" spc="-4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Planas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41709C"/>
                      </a:solidFill>
                      <a:prstDash val="solid"/>
                    </a:lnL>
                    <a:lnR w="19050">
                      <a:solidFill>
                        <a:srgbClr val="41709C"/>
                      </a:solidFill>
                      <a:prstDash val="solid"/>
                    </a:lnR>
                    <a:lnB w="19050">
                      <a:solidFill>
                        <a:srgbClr val="41709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4" name="object 34"/>
          <p:cNvSpPr/>
          <p:nvPr/>
        </p:nvSpPr>
        <p:spPr>
          <a:xfrm>
            <a:off x="5961126" y="4247388"/>
            <a:ext cx="8255" cy="2124710"/>
          </a:xfrm>
          <a:custGeom>
            <a:avLst/>
            <a:gdLst/>
            <a:ahLst/>
            <a:cxnLst/>
            <a:rect l="l" t="t" r="r" b="b"/>
            <a:pathLst>
              <a:path w="8254" h="2124710">
                <a:moveTo>
                  <a:pt x="0" y="0"/>
                </a:moveTo>
                <a:lnTo>
                  <a:pt x="8254" y="2124392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906399" y="251079"/>
            <a:ext cx="10202545" cy="288925"/>
          </a:xfrm>
          <a:prstGeom prst="rect"/>
          <a:solidFill>
            <a:srgbClr val="9DC3E6"/>
          </a:solidFill>
          <a:ln w="12953">
            <a:solidFill>
              <a:srgbClr val="41709C"/>
            </a:solidFill>
          </a:ln>
        </p:spPr>
        <p:txBody>
          <a:bodyPr wrap="square" lIns="0" tIns="88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SDG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Client,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Estratègia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i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Transformació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99534" y="3419855"/>
            <a:ext cx="1230630" cy="831850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97790" marR="103505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Projectes i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Serveis </a:t>
            </a:r>
            <a:r>
              <a:rPr dirty="0" sz="1100" spc="-23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TIC Corporatius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Pablo</a:t>
            </a:r>
            <a:r>
              <a:rPr dirty="0" sz="11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Antolin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76496" y="5025771"/>
            <a:ext cx="1153795" cy="80962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105410" marR="86995" indent="198755">
              <a:lnSpc>
                <a:spcPct val="100000"/>
              </a:lnSpc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Gestor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de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Serveis</a:t>
            </a:r>
            <a:r>
              <a:rPr dirty="0" sz="11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al</a:t>
            </a:r>
            <a:r>
              <a:rPr dirty="0" sz="1100" spc="-4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Negoci </a:t>
            </a:r>
            <a:r>
              <a:rPr dirty="0" sz="1100" spc="-229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Domingo</a:t>
            </a:r>
            <a:r>
              <a:rPr dirty="0" sz="1100" spc="-5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Gómez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539996" y="4248911"/>
            <a:ext cx="3175" cy="779145"/>
          </a:xfrm>
          <a:custGeom>
            <a:avLst/>
            <a:gdLst/>
            <a:ahLst/>
            <a:cxnLst/>
            <a:rect l="l" t="t" r="r" b="b"/>
            <a:pathLst>
              <a:path w="3175" h="779145">
                <a:moveTo>
                  <a:pt x="2666" y="0"/>
                </a:moveTo>
                <a:lnTo>
                  <a:pt x="0" y="779144"/>
                </a:lnTo>
              </a:path>
            </a:pathLst>
          </a:custGeom>
          <a:ln w="6095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050285" y="3073907"/>
            <a:ext cx="1499870" cy="354965"/>
          </a:xfrm>
          <a:custGeom>
            <a:avLst/>
            <a:gdLst/>
            <a:ahLst/>
            <a:cxnLst/>
            <a:rect l="l" t="t" r="r" b="b"/>
            <a:pathLst>
              <a:path w="1499870" h="354964">
                <a:moveTo>
                  <a:pt x="1499615" y="0"/>
                </a:moveTo>
                <a:lnTo>
                  <a:pt x="1499615" y="349630"/>
                </a:lnTo>
              </a:path>
              <a:path w="1499870" h="354964">
                <a:moveTo>
                  <a:pt x="0" y="5333"/>
                </a:moveTo>
                <a:lnTo>
                  <a:pt x="0" y="354964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527166" y="2013585"/>
            <a:ext cx="1177290" cy="82105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66040" rIns="0" bIns="0" rtlCol="0" vert="horz">
            <a:spAutoFit/>
          </a:bodyPr>
          <a:lstStyle/>
          <a:p>
            <a:pPr algn="ctr" marL="220979" marR="213360" indent="-635">
              <a:lnSpc>
                <a:spcPct val="100000"/>
              </a:lnSpc>
              <a:spcBef>
                <a:spcPts val="520"/>
              </a:spcBef>
            </a:pP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Oficina de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 Govern</a:t>
            </a:r>
            <a:r>
              <a:rPr dirty="0" sz="1100" spc="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i 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Pr</a:t>
            </a:r>
            <a:r>
              <a:rPr dirty="0" sz="1100">
                <a:solidFill>
                  <a:srgbClr val="2E5496"/>
                </a:solidFill>
                <a:latin typeface="Calibri"/>
                <a:cs typeface="Calibri"/>
              </a:rPr>
              <a:t>o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ject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es</a:t>
            </a:r>
            <a:r>
              <a:rPr dirty="0" sz="11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TIC 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Ivan</a:t>
            </a:r>
            <a:r>
              <a:rPr dirty="0" sz="11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Gaspar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0522077" y="5635371"/>
            <a:ext cx="220345" cy="814705"/>
          </a:xfrm>
          <a:custGeom>
            <a:avLst/>
            <a:gdLst/>
            <a:ahLst/>
            <a:cxnLst/>
            <a:rect l="l" t="t" r="r" b="b"/>
            <a:pathLst>
              <a:path w="220345" h="814704">
                <a:moveTo>
                  <a:pt x="0" y="4381"/>
                </a:moveTo>
                <a:lnTo>
                  <a:pt x="212598" y="0"/>
                </a:lnTo>
              </a:path>
              <a:path w="220345" h="814704">
                <a:moveTo>
                  <a:pt x="7620" y="814387"/>
                </a:moveTo>
                <a:lnTo>
                  <a:pt x="220218" y="810005"/>
                </a:lnTo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6216015" y="6008751"/>
            <a:ext cx="1165860" cy="727075"/>
          </a:xfrm>
          <a:prstGeom prst="rect">
            <a:avLst/>
          </a:prstGeom>
          <a:ln w="12953">
            <a:solidFill>
              <a:srgbClr val="41709C"/>
            </a:solidFill>
          </a:ln>
        </p:spPr>
        <p:txBody>
          <a:bodyPr wrap="square" lIns="0" tIns="103505" rIns="0" bIns="0" rtlCol="0" vert="horz">
            <a:spAutoFit/>
          </a:bodyPr>
          <a:lstStyle/>
          <a:p>
            <a:pPr algn="ctr" marL="203200" marR="196850">
              <a:lnSpc>
                <a:spcPct val="100000"/>
              </a:lnSpc>
              <a:spcBef>
                <a:spcPts val="815"/>
              </a:spcBef>
            </a:pP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TIC</a:t>
            </a:r>
            <a:r>
              <a:rPr dirty="0" sz="1100" spc="-5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Econòmic </a:t>
            </a:r>
            <a:r>
              <a:rPr dirty="0" sz="1100" spc="-229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E5496"/>
                </a:solidFill>
                <a:latin typeface="Calibri"/>
                <a:cs typeface="Calibri"/>
              </a:rPr>
              <a:t>Financer </a:t>
            </a:r>
            <a:r>
              <a:rPr dirty="0" sz="1100" spc="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Raul</a:t>
            </a:r>
            <a:r>
              <a:rPr dirty="0" sz="11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E5496"/>
                </a:solidFill>
                <a:latin typeface="Calibri"/>
                <a:cs typeface="Calibri"/>
              </a:rPr>
              <a:t>Navarro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982842" y="6372225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84" y="0"/>
                </a:lnTo>
              </a:path>
            </a:pathLst>
          </a:custGeom>
          <a:ln w="1295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Clares, Mª Luisa</dc:creator>
  <dc:title>ORGANIGRAMA</dc:title>
  <dcterms:created xsi:type="dcterms:W3CDTF">2024-02-20T11:45:09Z</dcterms:created>
  <dcterms:modified xsi:type="dcterms:W3CDTF">2024-02-20T11:45:09Z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2024-02-20T00:00:00Z</vt:filetime>
  </property>
</Properties>
</file>